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sldIdLst>
    <p:sldId id="285" r:id="rId2"/>
    <p:sldId id="286" r:id="rId3"/>
    <p:sldId id="287" r:id="rId4"/>
    <p:sldId id="288" r:id="rId5"/>
    <p:sldId id="290" r:id="rId6"/>
    <p:sldId id="272" r:id="rId7"/>
    <p:sldId id="273" r:id="rId8"/>
    <p:sldId id="289" r:id="rId9"/>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666"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pPr>
              <a:defRPr/>
            </a:pPr>
            <a:endParaRPr lang="fr-FR"/>
          </a:p>
        </p:txBody>
      </p:sp>
      <p:sp>
        <p:nvSpPr>
          <p:cNvPr id="17" name="Espace réservé du pied de page 16"/>
          <p:cNvSpPr>
            <a:spLocks noGrp="1"/>
          </p:cNvSpPr>
          <p:nvPr>
            <p:ph type="ftr" sz="quarter" idx="11"/>
          </p:nvPr>
        </p:nvSpPr>
        <p:spPr/>
        <p:txBody>
          <a:bodyPr/>
          <a:lstStyle/>
          <a:p>
            <a:pPr>
              <a:defRPr/>
            </a:pPr>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27756513-1D75-448C-89DA-5655F33988F8}" type="slidenum">
              <a:rPr lang="fr-FR" smtClean="0"/>
              <a:pPr>
                <a:defRPr/>
              </a:pPr>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CBF54EBC-0353-405B-AB00-41181D64B285}" type="slidenum">
              <a:rPr lang="fr-FR" smtClean="0"/>
              <a:pPr>
                <a:defRPr/>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pPr>
              <a:defRPr/>
            </a:pPr>
            <a:fld id="{35FBB80F-6067-46D0-B697-F6600C74FC70}" type="slidenum">
              <a:rPr lang="fr-FR" smtClean="0"/>
              <a:pPr>
                <a:defRPr/>
              </a:pPr>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pPr>
              <a:defRPr/>
            </a:pPr>
            <a:fld id="{65E6B2F3-E455-4812-B014-E21DEC420EA2}" type="slidenum">
              <a:rPr lang="fr-FR" smtClean="0"/>
              <a:pPr>
                <a:defRPr/>
              </a:pPr>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pPr>
              <a:defRPr/>
            </a:pP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73430119-6982-4122-9E98-C9D7176C6813}" type="slidenum">
              <a:rPr lang="fr-FR" smtClean="0"/>
              <a:pPr>
                <a:defRPr/>
              </a:pPr>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4D35B9C2-61EB-4A76-96F8-999D3371A174}" type="slidenum">
              <a:rPr lang="fr-FR" smtClean="0"/>
              <a:pPr>
                <a:defRPr/>
              </a:pPr>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pPr>
              <a:defRPr/>
            </a:pPr>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pPr>
              <a:defRPr/>
            </a:pPr>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pPr>
              <a:defRPr/>
            </a:pPr>
            <a:fld id="{238E10AE-649B-4282-964B-50C05D29CBA2}" type="slidenum">
              <a:rPr lang="fr-FR" smtClean="0"/>
              <a:pPr>
                <a:defRPr/>
              </a:pPr>
              <a:t>‹N°›</a:t>
            </a:fld>
            <a:endParaRPr lang="fr-FR"/>
          </a:p>
        </p:txBody>
      </p:sp>
      <p:sp>
        <p:nvSpPr>
          <p:cNvPr id="23" name="Titre 22"/>
          <p:cNvSpPr>
            <a:spLocks noGrp="1"/>
          </p:cNvSpPr>
          <p:nvPr>
            <p:ph type="title"/>
          </p:nvPr>
        </p:nvSpPr>
        <p:spPr/>
        <p:txBody>
          <a:bodyPr rtlCol="0" anchor="b" anchorCtr="0"/>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endParaRPr lang="fr-FR"/>
          </a:p>
        </p:txBody>
      </p:sp>
      <p:sp>
        <p:nvSpPr>
          <p:cNvPr id="4" name="Espace réservé du pied de page 3"/>
          <p:cNvSpPr>
            <a:spLocks noGrp="1"/>
          </p:cNvSpPr>
          <p:nvPr>
            <p:ph type="ftr" sz="quarter" idx="11"/>
          </p:nvPr>
        </p:nvSpPr>
        <p:spPr/>
        <p:txBody>
          <a:bodyPr/>
          <a:lstStyle/>
          <a:p>
            <a:pPr>
              <a:defRPr/>
            </a:pPr>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pPr>
              <a:defRPr/>
            </a:pPr>
            <a:fld id="{43D025AF-92CF-4C64-9D6D-4185FA878C67}" type="slidenum">
              <a:rPr lang="fr-FR" smtClean="0"/>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pPr>
              <a:defRPr/>
            </a:pPr>
            <a:endParaRPr lang="fr-FR"/>
          </a:p>
        </p:txBody>
      </p:sp>
      <p:sp>
        <p:nvSpPr>
          <p:cNvPr id="3" name="Espace réservé du pied de page 2"/>
          <p:cNvSpPr>
            <a:spLocks noGrp="1"/>
          </p:cNvSpPr>
          <p:nvPr>
            <p:ph type="ftr" sz="quarter" idx="11"/>
          </p:nvPr>
        </p:nvSpPr>
        <p:spPr/>
        <p:txBody>
          <a:bodyPr/>
          <a:lstStyle/>
          <a:p>
            <a:pPr>
              <a:defRPr/>
            </a:pPr>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pPr>
              <a:defRPr/>
            </a:pPr>
            <a:fld id="{488D4D88-2F7C-4689-8D67-723F2ABDFC97}" type="slidenum">
              <a:rPr lang="fr-FR" smtClean="0"/>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pPr>
              <a:defRPr/>
            </a:pPr>
            <a:fld id="{CD151B98-1398-4891-A938-4412CA4DFF1D}" type="slidenum">
              <a:rPr lang="fr-FR" smtClean="0"/>
              <a:pPr>
                <a:defRPr/>
              </a:pPr>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pPr>
              <a:defRPr/>
            </a:pPr>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pPr>
              <a:defRPr/>
            </a:pPr>
            <a:fld id="{B95FCEB7-4BE1-451F-9FB6-93B6A1DF6F48}" type="slidenum">
              <a:rPr lang="fr-FR" smtClean="0"/>
              <a:pPr>
                <a:defRPr/>
              </a:pPr>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pPr>
              <a:defRPr/>
            </a:pPr>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pPr>
              <a:defRPr/>
            </a:pPr>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EFED4B8C-4215-4E12-8E0A-326A0D45DF91}" type="slidenum">
              <a:rPr lang="fr-FR" smtClean="0"/>
              <a:pPr>
                <a:defRPr/>
              </a:pPr>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normAutofit/>
          </a:bodyPr>
          <a:lstStyle/>
          <a:p>
            <a:pPr eaLnBrk="1" hangingPunct="1"/>
            <a:r>
              <a:rPr lang="fr-FR"/>
              <a:t>Réduction et crédit d’impôt sur le revenu</a:t>
            </a:r>
          </a:p>
        </p:txBody>
      </p:sp>
      <p:sp>
        <p:nvSpPr>
          <p:cNvPr id="18435" name="Rectangle 3"/>
          <p:cNvSpPr>
            <a:spLocks noGrp="1" noChangeArrowheads="1"/>
          </p:cNvSpPr>
          <p:nvPr>
            <p:ph sz="quarter" idx="1"/>
          </p:nvPr>
        </p:nvSpPr>
        <p:spPr/>
        <p:txBody>
          <a:bodyPr/>
          <a:lstStyle/>
          <a:p>
            <a:pPr eaLnBrk="1" hangingPunct="1">
              <a:buFont typeface="Wingdings" pitchFamily="2" charset="2"/>
              <a:buNone/>
            </a:pPr>
            <a:endParaRPr lang="fr-FR" dirty="0"/>
          </a:p>
          <a:p>
            <a:pPr eaLnBrk="1" hangingPunct="1">
              <a:buFont typeface="Wingdings" pitchFamily="2" charset="2"/>
              <a:buNone/>
            </a:pPr>
            <a:r>
              <a:rPr lang="fr-FR" dirty="0"/>
              <a:t>=&gt; Dispositif d’encouragement fiscal à l’investissement en forêt</a:t>
            </a:r>
          </a:p>
          <a:p>
            <a:pPr eaLnBrk="1" hangingPunct="1"/>
            <a:endParaRPr lang="fr-FR" dirty="0"/>
          </a:p>
          <a:p>
            <a:pPr lvl="1" eaLnBrk="1" hangingPunct="1"/>
            <a:r>
              <a:rPr lang="fr-FR" dirty="0">
                <a:solidFill>
                  <a:schemeClr val="tx1"/>
                </a:solidFill>
              </a:rPr>
              <a:t>DEFI acquisition : depuis 2001</a:t>
            </a:r>
          </a:p>
          <a:p>
            <a:pPr lvl="1" eaLnBrk="1" hangingPunct="1"/>
            <a:r>
              <a:rPr lang="fr-FR" dirty="0">
                <a:solidFill>
                  <a:schemeClr val="tx1"/>
                </a:solidFill>
              </a:rPr>
              <a:t>DEFI travaux : depuis 2006</a:t>
            </a:r>
          </a:p>
          <a:p>
            <a:pPr lvl="1" eaLnBrk="1" hangingPunct="1"/>
            <a:r>
              <a:rPr lang="fr-FR" dirty="0">
                <a:solidFill>
                  <a:schemeClr val="tx1"/>
                </a:solidFill>
              </a:rPr>
              <a:t>DEFI contrat : depuis 2009</a:t>
            </a:r>
          </a:p>
          <a:p>
            <a:pPr lvl="1" eaLnBrk="1" hangingPunct="1"/>
            <a:r>
              <a:rPr lang="fr-FR" dirty="0">
                <a:solidFill>
                  <a:schemeClr val="tx1"/>
                </a:solidFill>
              </a:rPr>
              <a:t>DEFI assurance : depuis 2011</a:t>
            </a:r>
          </a:p>
          <a:p>
            <a:pPr lvl="1" eaLnBrk="1" hangingPunct="1"/>
            <a:r>
              <a:rPr lang="fr-FR" dirty="0">
                <a:solidFill>
                  <a:schemeClr val="tx1"/>
                </a:solidFill>
              </a:rPr>
              <a:t>Mesure applicable jusqu’au 31 décembre 2020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fr-FR"/>
              <a:t>DEFI acquisition</a:t>
            </a:r>
          </a:p>
        </p:txBody>
      </p:sp>
      <p:sp>
        <p:nvSpPr>
          <p:cNvPr id="19459" name="Rectangle 3"/>
          <p:cNvSpPr>
            <a:spLocks noGrp="1" noChangeArrowheads="1"/>
          </p:cNvSpPr>
          <p:nvPr>
            <p:ph sz="quarter" idx="1"/>
          </p:nvPr>
        </p:nvSpPr>
        <p:spPr/>
        <p:txBody>
          <a:bodyPr/>
          <a:lstStyle/>
          <a:p>
            <a:pPr eaLnBrk="1" hangingPunct="1"/>
            <a:endParaRPr lang="fr-FR" sz="2400" dirty="0"/>
          </a:p>
          <a:p>
            <a:pPr eaLnBrk="1" hangingPunct="1"/>
            <a:r>
              <a:rPr lang="fr-FR" sz="2400" dirty="0"/>
              <a:t>Champ d’application (CGI, art. 199 </a:t>
            </a:r>
            <a:r>
              <a:rPr lang="fr-FR" sz="2400" i="1" dirty="0" err="1"/>
              <a:t>decies</a:t>
            </a:r>
            <a:r>
              <a:rPr lang="fr-FR" sz="2400" dirty="0"/>
              <a:t> H) :</a:t>
            </a:r>
          </a:p>
          <a:p>
            <a:pPr lvl="1" eaLnBrk="1" hangingPunct="1"/>
            <a:r>
              <a:rPr lang="fr-FR" sz="2000" dirty="0">
                <a:solidFill>
                  <a:schemeClr val="tx1"/>
                </a:solidFill>
              </a:rPr>
              <a:t>Acquisition de bois et forêts ou de terrains à boiser</a:t>
            </a:r>
          </a:p>
          <a:p>
            <a:pPr lvl="1" eaLnBrk="1" hangingPunct="1"/>
            <a:r>
              <a:rPr lang="fr-FR" sz="2000" dirty="0">
                <a:solidFill>
                  <a:schemeClr val="tx1"/>
                </a:solidFill>
              </a:rPr>
              <a:t>Acquisition ou souscription de parts de groupement forestier</a:t>
            </a:r>
          </a:p>
          <a:p>
            <a:pPr eaLnBrk="1" hangingPunct="1"/>
            <a:endParaRPr lang="fr-FR" sz="2400" dirty="0"/>
          </a:p>
          <a:p>
            <a:pPr eaLnBrk="1" hangingPunct="1"/>
            <a:r>
              <a:rPr lang="fr-FR" sz="2400" dirty="0"/>
              <a:t>Réduction de l’impôt dû au titre de l’année d’acquisition ou de souscription correspondant à 18 % du montant de l’investissement plafonné à :</a:t>
            </a:r>
          </a:p>
          <a:p>
            <a:pPr lvl="1" eaLnBrk="1" hangingPunct="1"/>
            <a:r>
              <a:rPr lang="fr-FR" sz="2000" dirty="0">
                <a:solidFill>
                  <a:schemeClr val="tx1"/>
                </a:solidFill>
              </a:rPr>
              <a:t>5 700 € pour un célibataire, veuf ou divorcé</a:t>
            </a:r>
          </a:p>
          <a:p>
            <a:pPr lvl="1" eaLnBrk="1" hangingPunct="1"/>
            <a:r>
              <a:rPr lang="fr-FR" sz="2000" dirty="0">
                <a:solidFill>
                  <a:schemeClr val="tx1"/>
                </a:solidFill>
              </a:rPr>
              <a:t>11 400 € pour un couple marié ou pacsé</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pPr eaLnBrk="1" hangingPunct="1"/>
            <a:r>
              <a:rPr lang="fr-FR"/>
              <a:t>DEFI acquisition - parcelles</a:t>
            </a:r>
          </a:p>
        </p:txBody>
      </p:sp>
      <p:sp>
        <p:nvSpPr>
          <p:cNvPr id="20483" name="Rectangle 3"/>
          <p:cNvSpPr>
            <a:spLocks noGrp="1" noChangeArrowheads="1"/>
          </p:cNvSpPr>
          <p:nvPr>
            <p:ph sz="quarter" idx="1"/>
          </p:nvPr>
        </p:nvSpPr>
        <p:spPr/>
        <p:txBody>
          <a:bodyPr/>
          <a:lstStyle/>
          <a:p>
            <a:pPr eaLnBrk="1" hangingPunct="1">
              <a:lnSpc>
                <a:spcPct val="90000"/>
              </a:lnSpc>
            </a:pPr>
            <a:endParaRPr lang="fr-FR" sz="2000" dirty="0"/>
          </a:p>
          <a:p>
            <a:pPr eaLnBrk="1" hangingPunct="1">
              <a:lnSpc>
                <a:spcPct val="90000"/>
              </a:lnSpc>
            </a:pPr>
            <a:r>
              <a:rPr lang="fr-FR" sz="2400" dirty="0"/>
              <a:t>Acquisitions concernées : </a:t>
            </a:r>
          </a:p>
          <a:p>
            <a:pPr lvl="1" eaLnBrk="1" hangingPunct="1">
              <a:lnSpc>
                <a:spcPct val="90000"/>
              </a:lnSpc>
            </a:pPr>
            <a:r>
              <a:rPr lang="fr-FR" sz="2000" dirty="0">
                <a:solidFill>
                  <a:schemeClr val="tx1"/>
                </a:solidFill>
              </a:rPr>
              <a:t>4 hectares maximum permettant d’agrandir une unité de gestion pour porter sa superficie au-delà de 4 hectares</a:t>
            </a:r>
          </a:p>
          <a:p>
            <a:pPr eaLnBrk="1" hangingPunct="1">
              <a:lnSpc>
                <a:spcPct val="90000"/>
              </a:lnSpc>
            </a:pPr>
            <a:endParaRPr lang="fr-FR" sz="2000" dirty="0"/>
          </a:p>
          <a:p>
            <a:pPr eaLnBrk="1" hangingPunct="1">
              <a:lnSpc>
                <a:spcPct val="90000"/>
              </a:lnSpc>
            </a:pPr>
            <a:r>
              <a:rPr lang="fr-FR" sz="2400" dirty="0"/>
              <a:t>Engagements à prendre :</a:t>
            </a:r>
          </a:p>
          <a:p>
            <a:pPr lvl="1" eaLnBrk="1" hangingPunct="1">
              <a:lnSpc>
                <a:spcPct val="90000"/>
              </a:lnSpc>
            </a:pPr>
            <a:r>
              <a:rPr lang="fr-FR" sz="2000" dirty="0">
                <a:solidFill>
                  <a:schemeClr val="tx1"/>
                </a:solidFill>
              </a:rPr>
              <a:t>Bois et forêts : conservation pendant 15 ans et application d’un PSG pendant la même durée (3 ans pour en faire agréer un). Pour les bois et forêts non susceptibles de PSG, RTG ou CBPS</a:t>
            </a:r>
          </a:p>
          <a:p>
            <a:pPr lvl="1" eaLnBrk="1" hangingPunct="1">
              <a:lnSpc>
                <a:spcPct val="90000"/>
              </a:lnSpc>
            </a:pPr>
            <a:r>
              <a:rPr lang="fr-FR" sz="2000" dirty="0">
                <a:solidFill>
                  <a:schemeClr val="tx1"/>
                </a:solidFill>
              </a:rPr>
              <a:t>Terrains nus à boiser : les reboiser dans les 3 ans puis les conserver et leur appliquer un PSG (RTG ou CBPS pour les terrains non susceptibles de PSG) pendant 15 ans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p:txBody>
          <a:bodyPr/>
          <a:lstStyle/>
          <a:p>
            <a:pPr eaLnBrk="1" hangingPunct="1"/>
            <a:r>
              <a:rPr lang="fr-FR"/>
              <a:t>DEFI acquisition – parts de GF</a:t>
            </a:r>
          </a:p>
        </p:txBody>
      </p:sp>
      <p:sp>
        <p:nvSpPr>
          <p:cNvPr id="21507" name="Rectangle 3"/>
          <p:cNvSpPr>
            <a:spLocks noGrp="1" noChangeArrowheads="1"/>
          </p:cNvSpPr>
          <p:nvPr>
            <p:ph sz="quarter" idx="1"/>
          </p:nvPr>
        </p:nvSpPr>
        <p:spPr>
          <a:xfrm>
            <a:off x="838200" y="1988840"/>
            <a:ext cx="7693025" cy="4464348"/>
          </a:xfrm>
        </p:spPr>
        <p:txBody>
          <a:bodyPr/>
          <a:lstStyle/>
          <a:p>
            <a:pPr eaLnBrk="1" hangingPunct="1">
              <a:lnSpc>
                <a:spcPct val="90000"/>
              </a:lnSpc>
            </a:pPr>
            <a:r>
              <a:rPr lang="fr-FR" dirty="0"/>
              <a:t>Acquisitions et souscriptions en numéraire (absence de condition de superficie)</a:t>
            </a:r>
          </a:p>
          <a:p>
            <a:pPr eaLnBrk="1" hangingPunct="1">
              <a:lnSpc>
                <a:spcPct val="90000"/>
              </a:lnSpc>
            </a:pPr>
            <a:endParaRPr lang="fr-FR" dirty="0"/>
          </a:p>
          <a:p>
            <a:pPr eaLnBrk="1" hangingPunct="1">
              <a:lnSpc>
                <a:spcPct val="90000"/>
              </a:lnSpc>
            </a:pPr>
            <a:r>
              <a:rPr lang="fr-FR" dirty="0"/>
              <a:t>Engagements :</a:t>
            </a:r>
          </a:p>
          <a:p>
            <a:pPr lvl="1" eaLnBrk="1" hangingPunct="1">
              <a:lnSpc>
                <a:spcPct val="90000"/>
              </a:lnSpc>
            </a:pPr>
            <a:r>
              <a:rPr lang="fr-FR" dirty="0">
                <a:solidFill>
                  <a:schemeClr val="tx1"/>
                </a:solidFill>
              </a:rPr>
              <a:t>GF : appliquer un PSG ou un RTG pendant 15 ans (ou en faire agréer un dans les 3 ans de la souscription puis l’appliquer pendant 15 ans)</a:t>
            </a:r>
          </a:p>
          <a:p>
            <a:pPr lvl="1" eaLnBrk="1" hangingPunct="1">
              <a:lnSpc>
                <a:spcPct val="90000"/>
              </a:lnSpc>
            </a:pPr>
            <a:r>
              <a:rPr lang="fr-FR" dirty="0">
                <a:solidFill>
                  <a:schemeClr val="tx1"/>
                </a:solidFill>
              </a:rPr>
              <a:t>Associés : conserver les parts jusqu’au 31 décembre de la 8</a:t>
            </a:r>
            <a:r>
              <a:rPr lang="fr-FR" baseline="30000" dirty="0">
                <a:solidFill>
                  <a:schemeClr val="tx1"/>
                </a:solidFill>
              </a:rPr>
              <a:t>ème</a:t>
            </a:r>
            <a:r>
              <a:rPr lang="fr-FR" dirty="0">
                <a:solidFill>
                  <a:schemeClr val="tx1"/>
                </a:solidFill>
              </a:rPr>
              <a:t> année suivant la date d’acquisition ou de souscription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p:cNvSpPr>
            <a:spLocks noGrp="1"/>
          </p:cNvSpPr>
          <p:nvPr>
            <p:ph type="title"/>
          </p:nvPr>
        </p:nvSpPr>
        <p:spPr/>
        <p:txBody>
          <a:bodyPr/>
          <a:lstStyle/>
          <a:p>
            <a:pPr eaLnBrk="1" hangingPunct="1"/>
            <a:r>
              <a:rPr lang="fr-FR"/>
              <a:t>DEFI assurance</a:t>
            </a:r>
          </a:p>
        </p:txBody>
      </p:sp>
      <p:sp>
        <p:nvSpPr>
          <p:cNvPr id="22531" name="Espace réservé du contenu 2"/>
          <p:cNvSpPr>
            <a:spLocks noGrp="1"/>
          </p:cNvSpPr>
          <p:nvPr>
            <p:ph sz="quarter" idx="1"/>
          </p:nvPr>
        </p:nvSpPr>
        <p:spPr/>
        <p:txBody>
          <a:bodyPr>
            <a:normAutofit lnSpcReduction="10000"/>
          </a:bodyPr>
          <a:lstStyle/>
          <a:p>
            <a:pPr eaLnBrk="1" hangingPunct="1"/>
            <a:endParaRPr lang="fr-FR" dirty="0"/>
          </a:p>
          <a:p>
            <a:pPr eaLnBrk="1" hangingPunct="1"/>
            <a:r>
              <a:rPr lang="fr-FR" dirty="0"/>
              <a:t>Réduction d’impôt / Cotisation d’assurance tempête payée par un propriétaire ou un groupement forestier (CGI, art. 199 </a:t>
            </a:r>
            <a:r>
              <a:rPr lang="fr-FR" i="1" dirty="0" err="1"/>
              <a:t>decies</a:t>
            </a:r>
            <a:r>
              <a:rPr lang="fr-FR" dirty="0"/>
              <a:t> H)</a:t>
            </a:r>
          </a:p>
          <a:p>
            <a:pPr eaLnBrk="1" hangingPunct="1"/>
            <a:endParaRPr lang="fr-FR" dirty="0"/>
          </a:p>
          <a:p>
            <a:r>
              <a:rPr lang="fr-FR" dirty="0"/>
              <a:t>Taux : 76 %</a:t>
            </a:r>
          </a:p>
          <a:p>
            <a:pPr eaLnBrk="1" hangingPunct="1"/>
            <a:endParaRPr lang="fr-FR" dirty="0"/>
          </a:p>
          <a:p>
            <a:pPr eaLnBrk="1" hangingPunct="1"/>
            <a:r>
              <a:rPr lang="fr-FR" dirty="0"/>
              <a:t>Double plafond :</a:t>
            </a:r>
          </a:p>
          <a:p>
            <a:pPr lvl="1" eaLnBrk="1" hangingPunct="1"/>
            <a:r>
              <a:rPr lang="fr-FR" dirty="0">
                <a:solidFill>
                  <a:schemeClr val="tx1"/>
                </a:solidFill>
              </a:rPr>
              <a:t>À l’hectare : 6 €</a:t>
            </a:r>
          </a:p>
          <a:p>
            <a:pPr lvl="1" eaLnBrk="1" hangingPunct="1"/>
            <a:r>
              <a:rPr lang="fr-FR" dirty="0">
                <a:solidFill>
                  <a:schemeClr val="tx1"/>
                </a:solidFill>
              </a:rPr>
              <a:t>Global : 6250 € pour célibataire, veuf ou divorcé et 12500 € pour couple marié ou PACS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p:txBody>
          <a:bodyPr/>
          <a:lstStyle/>
          <a:p>
            <a:pPr eaLnBrk="1" hangingPunct="1"/>
            <a:r>
              <a:rPr lang="fr-FR"/>
              <a:t>DEFI travaux </a:t>
            </a:r>
          </a:p>
        </p:txBody>
      </p:sp>
      <p:sp>
        <p:nvSpPr>
          <p:cNvPr id="23555" name="Rectangle 3"/>
          <p:cNvSpPr>
            <a:spLocks noGrp="1" noChangeArrowheads="1"/>
          </p:cNvSpPr>
          <p:nvPr>
            <p:ph sz="quarter" idx="1"/>
          </p:nvPr>
        </p:nvSpPr>
        <p:spPr>
          <a:xfrm>
            <a:off x="838200" y="1628800"/>
            <a:ext cx="7693025" cy="4752528"/>
          </a:xfrm>
        </p:spPr>
        <p:txBody>
          <a:bodyPr>
            <a:normAutofit lnSpcReduction="10000"/>
          </a:bodyPr>
          <a:lstStyle/>
          <a:p>
            <a:pPr eaLnBrk="1" hangingPunct="1">
              <a:lnSpc>
                <a:spcPct val="80000"/>
              </a:lnSpc>
            </a:pPr>
            <a:r>
              <a:rPr lang="fr-FR" sz="2000" dirty="0"/>
              <a:t>En cas de paiement de travaux forestiers (par le propriétaire des terrains, un groupement forestier ou un GIEEF), crédit d’impôt au titre de l’année de paiement des travaux (CGI, art. 200 </a:t>
            </a:r>
            <a:r>
              <a:rPr lang="fr-FR" sz="2000" i="1" dirty="0" err="1"/>
              <a:t>quindecies</a:t>
            </a:r>
            <a:r>
              <a:rPr lang="fr-FR" sz="2000" dirty="0"/>
              <a:t>).</a:t>
            </a:r>
          </a:p>
          <a:p>
            <a:pPr eaLnBrk="1" hangingPunct="1">
              <a:lnSpc>
                <a:spcPct val="80000"/>
              </a:lnSpc>
            </a:pPr>
            <a:endParaRPr lang="fr-FR" sz="2000" dirty="0"/>
          </a:p>
          <a:p>
            <a:pPr eaLnBrk="1" hangingPunct="1">
              <a:lnSpc>
                <a:spcPct val="80000"/>
              </a:lnSpc>
            </a:pPr>
            <a:r>
              <a:rPr lang="fr-FR" sz="2000" dirty="0"/>
              <a:t>Montant : 18 % des dépenses (pour les GF et GIEEF, en proportion des droits des associés dans le capital ou de répartition des dépenses – 25 % pour adhérents d’organisation de producteurs ou GIEEF) plafonnées annuellement à 6250 € pour une personne célibataire, veuve ou divorcée et à 12500 € pour un couple marié ou PACS (imposition commune)</a:t>
            </a:r>
          </a:p>
          <a:p>
            <a:pPr eaLnBrk="1" hangingPunct="1">
              <a:lnSpc>
                <a:spcPct val="80000"/>
              </a:lnSpc>
            </a:pPr>
            <a:endParaRPr lang="fr-FR" sz="2000" dirty="0"/>
          </a:p>
          <a:p>
            <a:pPr eaLnBrk="1" hangingPunct="1">
              <a:lnSpc>
                <a:spcPct val="80000"/>
              </a:lnSpc>
            </a:pPr>
            <a:r>
              <a:rPr lang="fr-FR" sz="2000" dirty="0"/>
              <a:t>Exclusion des sommes provenant d’un compte d’investissement forestier et d’assurance</a:t>
            </a:r>
          </a:p>
          <a:p>
            <a:pPr eaLnBrk="1" hangingPunct="1">
              <a:lnSpc>
                <a:spcPct val="80000"/>
              </a:lnSpc>
            </a:pPr>
            <a:endParaRPr lang="fr-FR" sz="2000" dirty="0"/>
          </a:p>
          <a:p>
            <a:pPr eaLnBrk="1" hangingPunct="1">
              <a:lnSpc>
                <a:spcPct val="80000"/>
              </a:lnSpc>
            </a:pPr>
            <a:r>
              <a:rPr lang="fr-FR" sz="2000" dirty="0"/>
              <a:t>Report sur 4 ans de l’avantage fiscal (8 ans en cas de sinistre forestier)</a:t>
            </a:r>
          </a:p>
          <a:p>
            <a:pPr lvl="1" eaLnBrk="1" hangingPunct="1">
              <a:lnSpc>
                <a:spcPct val="80000"/>
              </a:lnSpc>
              <a:buFontTx/>
              <a:buNone/>
            </a:pPr>
            <a:r>
              <a:rPr lang="fr-FR" sz="1800" dirty="0">
                <a:solidFill>
                  <a:schemeClr val="tx1"/>
                </a:solidFill>
              </a:rPr>
              <a:t>=&gt; plafond du montant total éligible de la dépense à l’année n : 31250 euros (célibataire, veuf ou divorcé) et 62500 euros (mariage, pacs)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txBody>
          <a:bodyPr/>
          <a:lstStyle/>
          <a:p>
            <a:pPr eaLnBrk="1" hangingPunct="1"/>
            <a:r>
              <a:rPr lang="fr-FR"/>
              <a:t>DEFI travaux</a:t>
            </a:r>
          </a:p>
        </p:txBody>
      </p:sp>
      <p:sp>
        <p:nvSpPr>
          <p:cNvPr id="24579" name="Rectangle 3"/>
          <p:cNvSpPr>
            <a:spLocks noGrp="1" noChangeArrowheads="1"/>
          </p:cNvSpPr>
          <p:nvPr>
            <p:ph sz="quarter" idx="1"/>
          </p:nvPr>
        </p:nvSpPr>
        <p:spPr>
          <a:xfrm>
            <a:off x="838200" y="1628801"/>
            <a:ext cx="7693025" cy="4752528"/>
          </a:xfrm>
        </p:spPr>
        <p:txBody>
          <a:bodyPr>
            <a:normAutofit lnSpcReduction="10000"/>
          </a:bodyPr>
          <a:lstStyle/>
          <a:p>
            <a:pPr eaLnBrk="1" hangingPunct="1">
              <a:lnSpc>
                <a:spcPct val="80000"/>
              </a:lnSpc>
            </a:pPr>
            <a:r>
              <a:rPr lang="fr-FR" sz="1800" dirty="0"/>
              <a:t>Parcelles concernées :</a:t>
            </a:r>
          </a:p>
          <a:p>
            <a:pPr lvl="1" eaLnBrk="1" hangingPunct="1">
              <a:lnSpc>
                <a:spcPct val="80000"/>
              </a:lnSpc>
            </a:pPr>
            <a:r>
              <a:rPr lang="fr-FR" sz="1600" dirty="0">
                <a:solidFill>
                  <a:schemeClr val="tx1"/>
                </a:solidFill>
              </a:rPr>
              <a:t>Bois et forêts et terrains nus à boiser formant une unité de gestion d’au moins 10 ha d’un seul tenant (à compter du 1</a:t>
            </a:r>
            <a:r>
              <a:rPr lang="fr-FR" sz="1600" baseline="30000" dirty="0">
                <a:solidFill>
                  <a:schemeClr val="tx1"/>
                </a:solidFill>
              </a:rPr>
              <a:t>er</a:t>
            </a:r>
            <a:r>
              <a:rPr lang="fr-FR" sz="1600" dirty="0">
                <a:solidFill>
                  <a:schemeClr val="tx1"/>
                </a:solidFill>
              </a:rPr>
              <a:t> janvier 2018, sans seuil plancher en organisation de producteurs ou en GIEEF)</a:t>
            </a:r>
          </a:p>
          <a:p>
            <a:pPr lvl="1" eaLnBrk="1" hangingPunct="1">
              <a:lnSpc>
                <a:spcPct val="80000"/>
              </a:lnSpc>
            </a:pPr>
            <a:r>
              <a:rPr lang="fr-FR" sz="1600" dirty="0">
                <a:solidFill>
                  <a:schemeClr val="tx1"/>
                </a:solidFill>
              </a:rPr>
              <a:t>Application d’une garantie de gestion durable</a:t>
            </a:r>
          </a:p>
          <a:p>
            <a:pPr lvl="1" eaLnBrk="1" hangingPunct="1">
              <a:lnSpc>
                <a:spcPct val="80000"/>
              </a:lnSpc>
            </a:pPr>
            <a:endParaRPr lang="fr-FR" sz="1400" dirty="0">
              <a:solidFill>
                <a:schemeClr val="tx1"/>
              </a:solidFill>
            </a:endParaRPr>
          </a:p>
          <a:p>
            <a:pPr eaLnBrk="1" hangingPunct="1">
              <a:lnSpc>
                <a:spcPct val="80000"/>
              </a:lnSpc>
            </a:pPr>
            <a:r>
              <a:rPr lang="fr-FR" sz="1800" dirty="0"/>
              <a:t>Travaux concernés :</a:t>
            </a:r>
          </a:p>
          <a:p>
            <a:pPr lvl="1" eaLnBrk="1" hangingPunct="1">
              <a:lnSpc>
                <a:spcPct val="80000"/>
              </a:lnSpc>
            </a:pPr>
            <a:r>
              <a:rPr lang="fr-FR" sz="1600" dirty="0">
                <a:solidFill>
                  <a:schemeClr val="tx1"/>
                </a:solidFill>
              </a:rPr>
              <a:t>Plantation, reconstitution, renouvellement (y compris travaux préparatoires et d’entretien)</a:t>
            </a:r>
          </a:p>
          <a:p>
            <a:pPr lvl="1" eaLnBrk="1" hangingPunct="1">
              <a:lnSpc>
                <a:spcPct val="80000"/>
              </a:lnSpc>
            </a:pPr>
            <a:r>
              <a:rPr lang="fr-FR" sz="1600" dirty="0">
                <a:solidFill>
                  <a:schemeClr val="tx1"/>
                </a:solidFill>
              </a:rPr>
              <a:t>Sauvegarde et amélioration des peuplements</a:t>
            </a:r>
          </a:p>
          <a:p>
            <a:pPr lvl="1" eaLnBrk="1" hangingPunct="1">
              <a:lnSpc>
                <a:spcPct val="80000"/>
              </a:lnSpc>
            </a:pPr>
            <a:r>
              <a:rPr lang="fr-FR" sz="1600" dirty="0">
                <a:solidFill>
                  <a:schemeClr val="tx1"/>
                </a:solidFill>
              </a:rPr>
              <a:t>Création et amélioration de desserte</a:t>
            </a:r>
          </a:p>
          <a:p>
            <a:pPr lvl="1" eaLnBrk="1" hangingPunct="1">
              <a:lnSpc>
                <a:spcPct val="80000"/>
              </a:lnSpc>
            </a:pPr>
            <a:r>
              <a:rPr lang="fr-FR" sz="1600" dirty="0">
                <a:solidFill>
                  <a:schemeClr val="tx1"/>
                </a:solidFill>
              </a:rPr>
              <a:t>Frais de maîtrise d’œuvre liés à ces travaux</a:t>
            </a:r>
          </a:p>
          <a:p>
            <a:pPr lvl="1" eaLnBrk="1" hangingPunct="1">
              <a:lnSpc>
                <a:spcPct val="80000"/>
              </a:lnSpc>
            </a:pPr>
            <a:endParaRPr lang="fr-FR" sz="1400" dirty="0">
              <a:solidFill>
                <a:schemeClr val="tx1"/>
              </a:solidFill>
            </a:endParaRPr>
          </a:p>
          <a:p>
            <a:pPr eaLnBrk="1" hangingPunct="1">
              <a:lnSpc>
                <a:spcPct val="80000"/>
              </a:lnSpc>
            </a:pPr>
            <a:r>
              <a:rPr lang="fr-FR" sz="1800" dirty="0"/>
              <a:t>Engagements :</a:t>
            </a:r>
          </a:p>
          <a:p>
            <a:pPr lvl="1" eaLnBrk="1" hangingPunct="1">
              <a:lnSpc>
                <a:spcPct val="80000"/>
              </a:lnSpc>
            </a:pPr>
            <a:r>
              <a:rPr lang="fr-FR" sz="1600" dirty="0">
                <a:solidFill>
                  <a:schemeClr val="tx1"/>
                </a:solidFill>
              </a:rPr>
              <a:t>Pour le propriétaire , le groupement forestier  et le GIEEF : conservation de l’unité de gestion ou des parcelles jusqu’au 31/12 de la 8</a:t>
            </a:r>
            <a:r>
              <a:rPr lang="fr-FR" sz="1600" baseline="30000" dirty="0">
                <a:solidFill>
                  <a:schemeClr val="tx1"/>
                </a:solidFill>
              </a:rPr>
              <a:t>ème</a:t>
            </a:r>
            <a:r>
              <a:rPr lang="fr-FR" sz="1600" dirty="0">
                <a:solidFill>
                  <a:schemeClr val="tx1"/>
                </a:solidFill>
              </a:rPr>
              <a:t> année suivant celle des travaux -application d’une garantie de gestion durable pendant la même durée</a:t>
            </a:r>
          </a:p>
          <a:p>
            <a:pPr lvl="1" eaLnBrk="1" hangingPunct="1">
              <a:lnSpc>
                <a:spcPct val="80000"/>
              </a:lnSpc>
            </a:pPr>
            <a:r>
              <a:rPr lang="fr-FR" sz="1600" dirty="0">
                <a:solidFill>
                  <a:schemeClr val="tx1"/>
                </a:solidFill>
              </a:rPr>
              <a:t>Pour l’associé du groupement forestier ou du GIEEF : conservation de ses parts jusqu’au 31/12 de la 4</a:t>
            </a:r>
            <a:r>
              <a:rPr lang="fr-FR" sz="1600" baseline="30000" dirty="0">
                <a:solidFill>
                  <a:schemeClr val="tx1"/>
                </a:solidFill>
              </a:rPr>
              <a:t>ème</a:t>
            </a:r>
            <a:r>
              <a:rPr lang="fr-FR" sz="1600" dirty="0">
                <a:solidFill>
                  <a:schemeClr val="tx1"/>
                </a:solidFill>
              </a:rPr>
              <a:t> année suivant celle des travaux</a:t>
            </a:r>
          </a:p>
          <a:p>
            <a:pPr lvl="1">
              <a:lnSpc>
                <a:spcPct val="80000"/>
              </a:lnSpc>
            </a:pPr>
            <a:r>
              <a:rPr lang="fr-FR" sz="1600" dirty="0">
                <a:solidFill>
                  <a:schemeClr val="tx1"/>
                </a:solidFill>
              </a:rPr>
              <a:t>Pour les GIEEF n’émettant pas de parts : engagement du propriétaire ou du GF de rester membre du GIEEF jusqu’au 31/12 de la 4</a:t>
            </a:r>
            <a:r>
              <a:rPr lang="fr-FR" sz="1600" baseline="30000" dirty="0">
                <a:solidFill>
                  <a:schemeClr val="tx1"/>
                </a:solidFill>
              </a:rPr>
              <a:t>ème</a:t>
            </a:r>
            <a:r>
              <a:rPr lang="fr-FR" sz="1600" dirty="0">
                <a:solidFill>
                  <a:schemeClr val="tx1"/>
                </a:solidFill>
              </a:rPr>
              <a:t> année suivant celle des travaux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p:txBody>
          <a:bodyPr/>
          <a:lstStyle/>
          <a:p>
            <a:pPr eaLnBrk="1" hangingPunct="1"/>
            <a:r>
              <a:rPr lang="fr-FR"/>
              <a:t>DEFI contrat</a:t>
            </a:r>
          </a:p>
        </p:txBody>
      </p:sp>
      <p:sp>
        <p:nvSpPr>
          <p:cNvPr id="25603" name="Rectangle 3"/>
          <p:cNvSpPr>
            <a:spLocks noGrp="1" noChangeArrowheads="1"/>
          </p:cNvSpPr>
          <p:nvPr>
            <p:ph sz="quarter" idx="1"/>
          </p:nvPr>
        </p:nvSpPr>
        <p:spPr>
          <a:xfrm>
            <a:off x="838200" y="1628800"/>
            <a:ext cx="7693025" cy="4752950"/>
          </a:xfrm>
        </p:spPr>
        <p:txBody>
          <a:bodyPr/>
          <a:lstStyle/>
          <a:p>
            <a:pPr lvl="1" eaLnBrk="1" hangingPunct="1">
              <a:lnSpc>
                <a:spcPct val="80000"/>
              </a:lnSpc>
              <a:buFontTx/>
              <a:buNone/>
            </a:pPr>
            <a:endParaRPr lang="fr-FR" sz="1400" dirty="0"/>
          </a:p>
          <a:p>
            <a:pPr eaLnBrk="1" hangingPunct="1">
              <a:lnSpc>
                <a:spcPct val="80000"/>
              </a:lnSpc>
            </a:pPr>
            <a:r>
              <a:rPr lang="fr-FR" sz="1800" dirty="0"/>
              <a:t>Rémunération versée par le contribuable (ou le GF) pour la réalisation d’un contrat de gestion (CGI, art. 200 </a:t>
            </a:r>
            <a:r>
              <a:rPr lang="fr-FR" sz="1800" i="1" dirty="0" err="1"/>
              <a:t>quindecies</a:t>
            </a:r>
            <a:r>
              <a:rPr lang="fr-FR" sz="1800" dirty="0"/>
              <a:t>)</a:t>
            </a:r>
          </a:p>
          <a:p>
            <a:pPr eaLnBrk="1" hangingPunct="1">
              <a:lnSpc>
                <a:spcPct val="80000"/>
              </a:lnSpc>
            </a:pPr>
            <a:endParaRPr lang="fr-FR" sz="1600" dirty="0"/>
          </a:p>
          <a:p>
            <a:pPr eaLnBrk="1" hangingPunct="1">
              <a:lnSpc>
                <a:spcPct val="80000"/>
              </a:lnSpc>
            </a:pPr>
            <a:r>
              <a:rPr lang="fr-FR" sz="1800" dirty="0"/>
              <a:t>Contrat de gestion :</a:t>
            </a:r>
          </a:p>
          <a:p>
            <a:pPr lvl="1" eaLnBrk="1" hangingPunct="1">
              <a:lnSpc>
                <a:spcPct val="80000"/>
              </a:lnSpc>
            </a:pPr>
            <a:r>
              <a:rPr lang="fr-FR" sz="1600" dirty="0">
                <a:solidFill>
                  <a:schemeClr val="tx1"/>
                </a:solidFill>
              </a:rPr>
              <a:t>Bois et forêts &lt; 25 hectares</a:t>
            </a:r>
          </a:p>
          <a:p>
            <a:pPr lvl="1" eaLnBrk="1" hangingPunct="1">
              <a:lnSpc>
                <a:spcPct val="80000"/>
              </a:lnSpc>
            </a:pPr>
            <a:r>
              <a:rPr lang="fr-FR" sz="1600" dirty="0">
                <a:solidFill>
                  <a:schemeClr val="tx1"/>
                </a:solidFill>
              </a:rPr>
              <a:t>Cocontractant : gestionnaire forestier professionnel, expert forestier, GIEEF, coopérative forestière, organisation de producteurs, ONF</a:t>
            </a:r>
          </a:p>
          <a:p>
            <a:pPr lvl="1" eaLnBrk="1" hangingPunct="1">
              <a:lnSpc>
                <a:spcPct val="80000"/>
              </a:lnSpc>
            </a:pPr>
            <a:r>
              <a:rPr lang="fr-FR" sz="1600" dirty="0">
                <a:solidFill>
                  <a:schemeClr val="tx1"/>
                </a:solidFill>
              </a:rPr>
              <a:t>Programme de travaux et coupes conforme à une garantie de gestion durable</a:t>
            </a:r>
          </a:p>
          <a:p>
            <a:pPr eaLnBrk="1" hangingPunct="1">
              <a:lnSpc>
                <a:spcPct val="80000"/>
              </a:lnSpc>
            </a:pPr>
            <a:endParaRPr lang="fr-FR" sz="1600" dirty="0"/>
          </a:p>
          <a:p>
            <a:pPr eaLnBrk="1" hangingPunct="1">
              <a:lnSpc>
                <a:spcPct val="80000"/>
              </a:lnSpc>
            </a:pPr>
            <a:r>
              <a:rPr lang="fr-FR" sz="1800" dirty="0"/>
              <a:t>Autre condition : cession des coupes par l’intermédiaire d’un GFP, d’un expert forestier, d’une coopérative, d’une OP ou de l’ONF, sous la forme d’un contrat d’approvisionnement</a:t>
            </a:r>
          </a:p>
          <a:p>
            <a:pPr eaLnBrk="1" hangingPunct="1">
              <a:lnSpc>
                <a:spcPct val="80000"/>
              </a:lnSpc>
            </a:pPr>
            <a:endParaRPr lang="fr-FR" sz="1800" dirty="0"/>
          </a:p>
          <a:p>
            <a:pPr eaLnBrk="1" hangingPunct="1">
              <a:lnSpc>
                <a:spcPct val="80000"/>
              </a:lnSpc>
            </a:pPr>
            <a:r>
              <a:rPr lang="fr-FR" sz="1800" dirty="0"/>
              <a:t>Réduction d’impôt : 18 % de la rémunération (pour les GF, en proportion des droits des associés dans le capital - 25 % pour adhérents d’organisation de producteurs ou GIEEF) plafonnée annuellement à 2000 € pour une personne célibataire, veuve ou divorcée et à 4000 € pour un couple marié ou PACS (imposition commune)</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2473</TotalTime>
  <Words>837</Words>
  <Application>Microsoft Office PowerPoint</Application>
  <PresentationFormat>Affichage à l'écran (4:3)</PresentationFormat>
  <Paragraphs>77</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Georgia</vt:lpstr>
      <vt:lpstr>Wingdings</vt:lpstr>
      <vt:lpstr>Wingdings 2</vt:lpstr>
      <vt:lpstr>Civil</vt:lpstr>
      <vt:lpstr>Réduction et crédit d’impôt sur le revenu</vt:lpstr>
      <vt:lpstr>DEFI acquisition</vt:lpstr>
      <vt:lpstr>DEFI acquisition - parcelles</vt:lpstr>
      <vt:lpstr>DEFI acquisition – parts de GF</vt:lpstr>
      <vt:lpstr>DEFI assurance</vt:lpstr>
      <vt:lpstr>DEFI travaux </vt:lpstr>
      <vt:lpstr>DEFI travaux</vt:lpstr>
      <vt:lpstr>DEFI contrat</vt:lpstr>
    </vt:vector>
  </TitlesOfParts>
  <Company>FPF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Fiscalité et exploitation forestière</dc:title>
  <dc:creator>Nicolas Rondeau</dc:creator>
  <cp:lastModifiedBy>Christelle</cp:lastModifiedBy>
  <cp:revision>93</cp:revision>
  <dcterms:created xsi:type="dcterms:W3CDTF">2007-10-12T13:19:39Z</dcterms:created>
  <dcterms:modified xsi:type="dcterms:W3CDTF">2021-07-19T14:27:48Z</dcterms:modified>
</cp:coreProperties>
</file>