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30"/>
  </p:notesMasterIdLst>
  <p:handoutMasterIdLst>
    <p:handoutMasterId r:id="rId31"/>
  </p:handoutMasterIdLst>
  <p:sldIdLst>
    <p:sldId id="435" r:id="rId2"/>
    <p:sldId id="394" r:id="rId3"/>
    <p:sldId id="437" r:id="rId4"/>
    <p:sldId id="393" r:id="rId5"/>
    <p:sldId id="316" r:id="rId6"/>
    <p:sldId id="355" r:id="rId7"/>
    <p:sldId id="356" r:id="rId8"/>
    <p:sldId id="436" r:id="rId9"/>
    <p:sldId id="320" r:id="rId10"/>
    <p:sldId id="322" r:id="rId11"/>
    <p:sldId id="271" r:id="rId12"/>
    <p:sldId id="360" r:id="rId13"/>
    <p:sldId id="281" r:id="rId14"/>
    <p:sldId id="282" r:id="rId15"/>
    <p:sldId id="284" r:id="rId16"/>
    <p:sldId id="287" r:id="rId17"/>
    <p:sldId id="343" r:id="rId18"/>
    <p:sldId id="306" r:id="rId19"/>
    <p:sldId id="288" r:id="rId20"/>
    <p:sldId id="290" r:id="rId21"/>
    <p:sldId id="289" r:id="rId22"/>
    <p:sldId id="382" r:id="rId23"/>
    <p:sldId id="305" r:id="rId24"/>
    <p:sldId id="383" r:id="rId25"/>
    <p:sldId id="380" r:id="rId26"/>
    <p:sldId id="330" r:id="rId27"/>
    <p:sldId id="427" r:id="rId28"/>
    <p:sldId id="439" r:id="rId29"/>
  </p:sldIdLst>
  <p:sldSz cx="9144000" cy="6858000" type="screen4x3"/>
  <p:notesSz cx="6799263" cy="99298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300"/>
    <a:srgbClr val="FFFF99"/>
    <a:srgbClr val="CC9900"/>
    <a:srgbClr val="663300"/>
    <a:srgbClr val="FF6600"/>
    <a:srgbClr val="EAEAEA"/>
    <a:srgbClr val="FFFFFF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30" autoAdjust="0"/>
    <p:restoredTop sz="93684" autoAdjust="0"/>
  </p:normalViewPr>
  <p:slideViewPr>
    <p:cSldViewPr>
      <p:cViewPr varScale="1">
        <p:scale>
          <a:sx n="109" d="100"/>
          <a:sy n="109" d="100"/>
        </p:scale>
        <p:origin x="-16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7"/>
  <c:chart>
    <c:title>
      <c:tx>
        <c:rich>
          <a:bodyPr/>
          <a:lstStyle/>
          <a:p>
            <a:pPr>
              <a:defRPr/>
            </a:pPr>
            <a:r>
              <a:rPr lang="en-US"/>
              <a:t>Evolution du nombre d'adhérents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Nombre d'adhérents </c:v>
                </c:pt>
              </c:strCache>
            </c:strRef>
          </c:tx>
          <c:cat>
            <c:numRef>
              <c:f>Feuil1!$A$2:$A$6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Feuil1!$B$2:$B$6</c:f>
              <c:numCache>
                <c:formatCode>General</c:formatCode>
                <c:ptCount val="5"/>
                <c:pt idx="0">
                  <c:v>247</c:v>
                </c:pt>
                <c:pt idx="1">
                  <c:v>492</c:v>
                </c:pt>
                <c:pt idx="2">
                  <c:v>769</c:v>
                </c:pt>
                <c:pt idx="3">
                  <c:v>936</c:v>
                </c:pt>
                <c:pt idx="4">
                  <c:v>985</c:v>
                </c:pt>
              </c:numCache>
            </c:numRef>
          </c:val>
        </c:ser>
        <c:axId val="42649088"/>
        <c:axId val="42650624"/>
      </c:barChart>
      <c:catAx>
        <c:axId val="42649088"/>
        <c:scaling>
          <c:orientation val="minMax"/>
        </c:scaling>
        <c:axPos val="b"/>
        <c:numFmt formatCode="General" sourceLinked="1"/>
        <c:majorTickMark val="none"/>
        <c:tickLblPos val="nextTo"/>
        <c:crossAx val="42650624"/>
        <c:crosses val="autoZero"/>
        <c:auto val="1"/>
        <c:lblAlgn val="ctr"/>
        <c:lblOffset val="100"/>
      </c:catAx>
      <c:valAx>
        <c:axId val="4265062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426490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4" tIns="45975" rIns="91954" bIns="45975" numCol="1" anchor="t" anchorCtr="0" compatLnSpc="1">
            <a:prstTxWarp prst="textNoShape">
              <a:avLst/>
            </a:prstTxWarp>
          </a:bodyPr>
          <a:lstStyle>
            <a:lvl1pPr defTabSz="920695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4" tIns="45975" rIns="91954" bIns="45975" numCol="1" anchor="t" anchorCtr="0" compatLnSpc="1">
            <a:prstTxWarp prst="textNoShape">
              <a:avLst/>
            </a:prstTxWarp>
          </a:bodyPr>
          <a:lstStyle>
            <a:lvl1pPr algn="r" defTabSz="920695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4" tIns="45975" rIns="91954" bIns="45975" numCol="1" anchor="b" anchorCtr="0" compatLnSpc="1">
            <a:prstTxWarp prst="textNoShape">
              <a:avLst/>
            </a:prstTxWarp>
          </a:bodyPr>
          <a:lstStyle>
            <a:lvl1pPr defTabSz="920695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4" tIns="45975" rIns="91954" bIns="45975" numCol="1" anchor="b" anchorCtr="0" compatLnSpc="1">
            <a:prstTxWarp prst="textNoShape">
              <a:avLst/>
            </a:prstTxWarp>
          </a:bodyPr>
          <a:lstStyle>
            <a:lvl1pPr algn="r" defTabSz="920695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DCB0EED2-1AB2-4B4B-B03E-DB9F52350EB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5458894-69A6-4008-AA25-3466E3AE49A8}" type="datetimeFigureOut">
              <a:rPr lang="fr-FR"/>
              <a:pPr>
                <a:defRPr/>
              </a:pPr>
              <a:t>22/09/2020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057A52A-1475-4CFD-9A72-9589B88A1F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1895D-B2D1-4312-A180-436D41F96F2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C308E-8A6D-472E-A3CF-AFC02E59D18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56B37-A55B-40A3-841B-96C4E572E46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B1D35-E862-4059-B169-142FC6532E6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EF7C1-90F3-47EB-BB71-82EF5711A34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990D9-E286-4D35-98F6-A14B854F8F4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482DF-32C8-4F0F-8C6B-B121A0DF23A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21C3B-90F2-4D46-B3F7-F2F412187B1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77D37-392D-4A79-BC3D-F3067330B7F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35C1B-3855-4939-869C-9C2FFD33C9A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000FB-EBAB-4E32-BD27-AD5E392DEDD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FA3BE-4E58-4028-9EAC-6D009F60473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10FC3-D6C1-4CF3-96E5-8591BE0E6CF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5BF38F4F-51B8-4EF6-8375-4CB4F934EC3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</p:sldLayoutIdLst>
  <p:transition spd="slow">
    <p:pu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.x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9750" y="642938"/>
            <a:ext cx="7772400" cy="5643562"/>
          </a:xfrm>
          <a:solidFill>
            <a:srgbClr val="EAEAEA">
              <a:alpha val="49001"/>
            </a:srgbClr>
          </a:solidFill>
        </p:spPr>
        <p:txBody>
          <a:bodyPr/>
          <a:lstStyle/>
          <a:p>
            <a:pPr eaLnBrk="1" hangingPunct="1">
              <a:defRPr/>
            </a:pPr>
            <a:r>
              <a:rPr lang="fr-FR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2" charset="0"/>
              </a:rPr>
              <a:t/>
            </a:r>
            <a:br>
              <a:rPr lang="fr-FR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2" charset="0"/>
              </a:rPr>
            </a:br>
            <a:r>
              <a:rPr lang="fr-FR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2" charset="0"/>
              </a:rPr>
              <a:t>FRAN</a:t>
            </a:r>
            <a:r>
              <a:rPr lang="fr-FR" sz="5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2" charset="0"/>
              </a:rPr>
              <a:t>SYLVA 43</a:t>
            </a:r>
            <a:br>
              <a:rPr lang="fr-FR" sz="5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2" charset="0"/>
              </a:rPr>
            </a:br>
            <a:r>
              <a:rPr lang="fr-FR" sz="5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2" charset="0"/>
              </a:rPr>
              <a:t>Forestiers Privés </a:t>
            </a:r>
            <a:br>
              <a:rPr lang="fr-FR" sz="5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2" charset="0"/>
              </a:rPr>
            </a:br>
            <a:r>
              <a:rPr lang="fr-FR" sz="5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2" charset="0"/>
              </a:rPr>
              <a:t>de Haute-Loire</a:t>
            </a:r>
            <a:br>
              <a:rPr lang="fr-FR" sz="5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2" charset="0"/>
              </a:rPr>
            </a:br>
            <a:r>
              <a:rPr lang="fr-FR" sz="5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2" charset="0"/>
              </a:rPr>
              <a:t/>
            </a:r>
            <a:br>
              <a:rPr lang="fr-FR" sz="5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2" charset="0"/>
              </a:rPr>
            </a:br>
            <a:r>
              <a:rPr lang="fr-FR" sz="5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" pitchFamily="32" charset="0"/>
              </a:rPr>
              <a:t> </a:t>
            </a:r>
            <a:r>
              <a:rPr lang="fr-FR" sz="4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" pitchFamily="32" charset="0"/>
              </a:rPr>
              <a:t>Assemblée générale statutaire</a:t>
            </a:r>
            <a:r>
              <a:rPr lang="fr-FR" sz="3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" pitchFamily="32" charset="0"/>
              </a:rPr>
              <a:t/>
            </a:r>
            <a:br>
              <a:rPr lang="fr-FR" sz="3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" pitchFamily="32" charset="0"/>
              </a:rPr>
            </a:br>
            <a:r>
              <a:rPr lang="fr-FR" sz="3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" pitchFamily="32" charset="0"/>
              </a:rPr>
              <a:t/>
            </a:r>
            <a:br>
              <a:rPr lang="fr-FR" sz="3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" pitchFamily="32" charset="0"/>
              </a:rPr>
            </a:br>
            <a:r>
              <a:rPr lang="fr-FR" sz="3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" pitchFamily="32" charset="0"/>
              </a:rPr>
              <a:t>Vendredi 16 octobre 2020 </a:t>
            </a:r>
            <a:r>
              <a:rPr lang="fr-FR" sz="5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2" charset="0"/>
              </a:rPr>
              <a:t/>
            </a:r>
            <a:br>
              <a:rPr lang="fr-FR" sz="5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2" charset="0"/>
              </a:rPr>
            </a:br>
            <a:r>
              <a:rPr lang="fr-FR" sz="5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2" charset="0"/>
              </a:rPr>
              <a:t/>
            </a:r>
            <a:br>
              <a:rPr lang="fr-FR" sz="5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2" charset="0"/>
              </a:rPr>
            </a:br>
            <a:endParaRPr lang="fr-FR" sz="36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bertus" pitchFamily="32" charset="0"/>
            </a:endParaRP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1187450" y="3068638"/>
            <a:ext cx="5545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539750" y="573405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2133600"/>
            <a:ext cx="8280400" cy="3816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fr-FR" altLang="fr-FR" sz="2000" b="1" dirty="0" smtClean="0">
                <a:solidFill>
                  <a:srgbClr val="003300"/>
                </a:solidFill>
                <a:latin typeface="Trebuchet MS" pitchFamily="34" charset="0"/>
              </a:rPr>
              <a:t>Lettres des Forestiers Privés 43 (1 000 destinataires)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fr-FR" altLang="fr-FR" sz="2000" b="1" dirty="0" smtClean="0">
              <a:solidFill>
                <a:srgbClr val="003300"/>
              </a:solidFill>
              <a:latin typeface="Trebuchet MS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fr-FR" altLang="fr-FR" sz="2000" b="1" dirty="0" smtClean="0">
                <a:solidFill>
                  <a:srgbClr val="003300"/>
                </a:solidFill>
                <a:latin typeface="Trebuchet MS" pitchFamily="34" charset="0"/>
              </a:rPr>
              <a:t>Brèves par internet (700 adresses)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fr-FR" altLang="fr-FR" sz="2000" b="1" dirty="0" smtClean="0">
              <a:solidFill>
                <a:srgbClr val="003300"/>
              </a:solidFill>
              <a:latin typeface="Trebuchet MS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fr-FR" altLang="fr-FR" sz="2000" b="1" dirty="0" smtClean="0">
                <a:solidFill>
                  <a:srgbClr val="003300"/>
                </a:solidFill>
                <a:latin typeface="Trebuchet MS" pitchFamily="34" charset="0"/>
              </a:rPr>
              <a:t>Lettres aux adhérents (700 mails + 300 courriers)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fr-FR" altLang="fr-FR" sz="2000" b="1" dirty="0" smtClean="0">
              <a:solidFill>
                <a:srgbClr val="003300"/>
              </a:solidFill>
              <a:latin typeface="Trebuchet MS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fr-FR" altLang="fr-FR" sz="2000" b="1" dirty="0" smtClean="0">
                <a:solidFill>
                  <a:srgbClr val="003300"/>
                </a:solidFill>
                <a:latin typeface="Trebuchet MS" pitchFamily="34" charset="0"/>
              </a:rPr>
              <a:t>Bulletin régional numéros 12-13-14 «Foret privée d’Auvergne»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fr-FR" altLang="fr-FR" sz="2000" b="1" dirty="0" smtClean="0">
              <a:solidFill>
                <a:srgbClr val="003300"/>
              </a:solidFill>
              <a:latin typeface="Trebuchet MS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fr-FR" altLang="fr-FR" sz="2000" b="1" dirty="0" smtClean="0">
                <a:solidFill>
                  <a:srgbClr val="003300"/>
                </a:solidFill>
                <a:latin typeface="Trebuchet MS" pitchFamily="34" charset="0"/>
              </a:rPr>
              <a:t>Des articles sur la forêt dans le journal regards d’ainés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fr-FR" altLang="fr-FR" sz="2000" b="1" dirty="0" smtClean="0">
              <a:solidFill>
                <a:srgbClr val="003300"/>
              </a:solidFill>
              <a:latin typeface="Trebuchet MS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fr-FR" altLang="fr-FR" sz="2000" b="1" dirty="0" smtClean="0">
              <a:solidFill>
                <a:srgbClr val="003300"/>
              </a:solidFill>
              <a:latin typeface="Trebuchet MS" pitchFamily="34" charset="0"/>
            </a:endParaRP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1187450" y="3068638"/>
            <a:ext cx="5545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539750" y="573405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sp>
        <p:nvSpPr>
          <p:cNvPr id="23558" name="Text Box 9"/>
          <p:cNvSpPr txBox="1">
            <a:spLocks noChangeArrowheads="1"/>
          </p:cNvSpPr>
          <p:nvPr/>
        </p:nvSpPr>
        <p:spPr bwMode="auto">
          <a:xfrm>
            <a:off x="539750" y="5300663"/>
            <a:ext cx="7777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sp>
        <p:nvSpPr>
          <p:cNvPr id="23559" name="Rectangle 10"/>
          <p:cNvSpPr>
            <a:spLocks noChangeArrowheads="1"/>
          </p:cNvSpPr>
          <p:nvPr/>
        </p:nvSpPr>
        <p:spPr bwMode="auto">
          <a:xfrm>
            <a:off x="539750" y="3429000"/>
            <a:ext cx="778668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fr-FR" altLang="fr-FR" sz="2800">
              <a:latin typeface="Albertus" pitchFamily="32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fr-FR" altLang="fr-FR" sz="200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fr-FR" altLang="fr-FR" sz="2000"/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1835150" y="836613"/>
            <a:ext cx="5111750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fr-FR" sz="36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Communication</a:t>
            </a:r>
          </a:p>
        </p:txBody>
      </p:sp>
      <p:pic>
        <p:nvPicPr>
          <p:cNvPr id="23561" name="Picture 19" descr="FORESTIERS PRIVES 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1296987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r-FR" sz="5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" pitchFamily="34" charset="0"/>
              </a:rPr>
              <a:t/>
            </a:r>
            <a:br>
              <a:rPr lang="fr-FR" sz="5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" pitchFamily="34" charset="0"/>
              </a:rPr>
            </a:br>
            <a:endParaRPr lang="fr-FR" sz="3200" b="1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bertus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557338"/>
            <a:ext cx="8964612" cy="489585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fr-FR" b="1" u="sng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Environnement et aménagement du territoire</a:t>
            </a:r>
          </a:p>
          <a:p>
            <a:pPr algn="ctr" eaLnBrk="1" hangingPunct="1">
              <a:buFontTx/>
              <a:buNone/>
              <a:defRPr/>
            </a:pPr>
            <a:endParaRPr lang="fr-FR" sz="2400" b="1" dirty="0" smtClean="0">
              <a:solidFill>
                <a:srgbClr val="003300"/>
              </a:solidFill>
              <a:latin typeface="Albertus" pitchFamily="32" charset="0"/>
            </a:endParaRPr>
          </a:p>
          <a:p>
            <a:pPr lvl="1">
              <a:defRPr/>
            </a:pPr>
            <a:r>
              <a:rPr lang="fr-FR" sz="2000" b="1" dirty="0" smtClean="0">
                <a:solidFill>
                  <a:srgbClr val="003300"/>
                </a:solidFill>
                <a:latin typeface="Albertus" pitchFamily="32" charset="0"/>
              </a:rPr>
              <a:t>Comité départemental de la Préservation des Espaces Naturels Agricoles et Forestiers</a:t>
            </a:r>
          </a:p>
          <a:p>
            <a:pPr lvl="1">
              <a:defRPr/>
            </a:pPr>
            <a:r>
              <a:rPr lang="fr-FR" sz="2000" b="1" dirty="0" smtClean="0">
                <a:solidFill>
                  <a:srgbClr val="003300"/>
                </a:solidFill>
                <a:latin typeface="Albertus" pitchFamily="32" charset="0"/>
              </a:rPr>
              <a:t>Commission départementale des sites, nature et paysages </a:t>
            </a:r>
          </a:p>
          <a:p>
            <a:pPr lvl="1">
              <a:defRPr/>
            </a:pPr>
            <a:r>
              <a:rPr lang="fr-FR" sz="2000" b="1" dirty="0" smtClean="0">
                <a:solidFill>
                  <a:srgbClr val="003300"/>
                </a:solidFill>
                <a:latin typeface="Albertus" pitchFamily="32" charset="0"/>
              </a:rPr>
              <a:t>Commission départementale d’aménagement foncier</a:t>
            </a:r>
          </a:p>
          <a:p>
            <a:pPr lvl="1">
              <a:defRPr/>
            </a:pPr>
            <a:r>
              <a:rPr lang="fr-FR" sz="2000" b="1" dirty="0" smtClean="0">
                <a:solidFill>
                  <a:srgbClr val="003300"/>
                </a:solidFill>
                <a:latin typeface="Albertus" pitchFamily="32" charset="0"/>
              </a:rPr>
              <a:t>Commissions SAFER</a:t>
            </a:r>
          </a:p>
          <a:p>
            <a:pPr lvl="1">
              <a:defRPr/>
            </a:pPr>
            <a:r>
              <a:rPr lang="fr-FR" sz="2000" b="1" dirty="0" smtClean="0">
                <a:solidFill>
                  <a:srgbClr val="003300"/>
                </a:solidFill>
                <a:latin typeface="Albertus" pitchFamily="32" charset="0"/>
              </a:rPr>
              <a:t>Comités de pilotage des sites NATURA 2000</a:t>
            </a:r>
          </a:p>
          <a:p>
            <a:pPr lvl="1">
              <a:defRPr/>
            </a:pPr>
            <a:r>
              <a:rPr lang="fr-FR" sz="2000" b="1" dirty="0" smtClean="0">
                <a:solidFill>
                  <a:srgbClr val="003300"/>
                </a:solidFill>
                <a:latin typeface="Albertus" pitchFamily="32" charset="0"/>
              </a:rPr>
              <a:t>Commissions Locales de l’Eau (CLE) des Schémas d’Aménagement des Eaux (SAGE) du département</a:t>
            </a:r>
          </a:p>
          <a:p>
            <a:pPr lvl="1">
              <a:defRPr/>
            </a:pPr>
            <a:r>
              <a:rPr lang="fr-FR" sz="2000" b="1" dirty="0" smtClean="0">
                <a:solidFill>
                  <a:srgbClr val="003300"/>
                </a:solidFill>
                <a:latin typeface="Albertus" pitchFamily="32" charset="0"/>
              </a:rPr>
              <a:t>Plan régional Forêt Bois (PRFB)</a:t>
            </a:r>
          </a:p>
          <a:p>
            <a:pPr lvl="1">
              <a:defRPr/>
            </a:pPr>
            <a:r>
              <a:rPr lang="fr-FR" sz="2000" b="1" dirty="0" smtClean="0">
                <a:solidFill>
                  <a:srgbClr val="003300"/>
                </a:solidFill>
                <a:latin typeface="Albertus" pitchFamily="32" charset="0"/>
              </a:rPr>
              <a:t>Préparation plans de Chasse</a:t>
            </a:r>
            <a:endParaRPr lang="fr-FR" sz="2000" b="1" dirty="0">
              <a:solidFill>
                <a:srgbClr val="003300"/>
              </a:solidFill>
              <a:latin typeface="Albertus" pitchFamily="32" charset="0"/>
            </a:endParaRPr>
          </a:p>
          <a:p>
            <a:pPr marL="457200" lvl="1" indent="0">
              <a:buFontTx/>
              <a:buNone/>
              <a:defRPr/>
            </a:pPr>
            <a:r>
              <a:rPr lang="fr-FR" sz="2000" b="1" dirty="0" smtClean="0">
                <a:solidFill>
                  <a:srgbClr val="003300"/>
                </a:solidFill>
                <a:latin typeface="Albertus" pitchFamily="32" charset="0"/>
              </a:rPr>
              <a:t>	</a:t>
            </a:r>
            <a:r>
              <a:rPr lang="fr-FR" sz="2000" b="1" dirty="0" smtClean="0">
                <a:solidFill>
                  <a:srgbClr val="FF0000"/>
                </a:solidFill>
                <a:latin typeface="Albertus" pitchFamily="32" charset="0"/>
              </a:rPr>
              <a:t>Total de 150 réunions</a:t>
            </a:r>
          </a:p>
          <a:p>
            <a:pPr lvl="1">
              <a:defRPr/>
            </a:pPr>
            <a:endParaRPr lang="fr-FR" sz="2000" b="1" dirty="0" smtClean="0">
              <a:solidFill>
                <a:srgbClr val="003300"/>
              </a:solidFill>
              <a:latin typeface="Albertus" pitchFamily="32" charset="0"/>
            </a:endParaRPr>
          </a:p>
          <a:p>
            <a:pPr eaLnBrk="1" hangingPunct="1">
              <a:buFontTx/>
              <a:buChar char="-"/>
              <a:defRPr/>
            </a:pPr>
            <a:endParaRPr lang="fr-FR" sz="2100" b="1" dirty="0" smtClean="0">
              <a:solidFill>
                <a:srgbClr val="003300"/>
              </a:solidFill>
              <a:latin typeface="Trebuchet MS" pitchFamily="34" charset="0"/>
            </a:endParaRP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1187450" y="3068638"/>
            <a:ext cx="5545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539750" y="573405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sp>
        <p:nvSpPr>
          <p:cNvPr id="24583" name="Rectangle 10"/>
          <p:cNvSpPr>
            <a:spLocks noChangeArrowheads="1"/>
          </p:cNvSpPr>
          <p:nvPr/>
        </p:nvSpPr>
        <p:spPr bwMode="auto">
          <a:xfrm>
            <a:off x="539750" y="3429000"/>
            <a:ext cx="778668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fr-FR" altLang="fr-FR" sz="2800">
              <a:latin typeface="Albertus" pitchFamily="32" charset="0"/>
            </a:endParaRPr>
          </a:p>
          <a:p>
            <a:pPr marL="1143000" lvl="2" indent="-2286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fr-FR" altLang="fr-FR" sz="200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fr-FR" altLang="fr-FR" sz="2000"/>
          </a:p>
        </p:txBody>
      </p:sp>
      <p:pic>
        <p:nvPicPr>
          <p:cNvPr id="24584" name="Picture 14" descr="FORESTIERS PRIVES 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1296988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r-FR" sz="54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" pitchFamily="34" charset="0"/>
              </a:rPr>
              <a:t/>
            </a:r>
            <a:br>
              <a:rPr lang="fr-FR" sz="54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" pitchFamily="34" charset="0"/>
              </a:rPr>
            </a:br>
            <a:endParaRPr lang="fr-FR" sz="3200" b="1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bertus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19250" y="1700213"/>
            <a:ext cx="6265863" cy="36734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sz="4000" b="1" u="sng" smtClean="0">
                <a:solidFill>
                  <a:srgbClr val="00B050"/>
                </a:solidFill>
                <a:latin typeface="Trebuchet MS" pitchFamily="34" charset="0"/>
              </a:rPr>
              <a:t>Conclusion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fr-FR" sz="4000" smtClean="0">
              <a:solidFill>
                <a:srgbClr val="003300"/>
              </a:solidFill>
              <a:latin typeface="Trebuchet MS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sz="2400" b="1" smtClean="0">
                <a:solidFill>
                  <a:srgbClr val="003300"/>
                </a:solidFill>
                <a:latin typeface="Trebuchet MS" pitchFamily="34" charset="0"/>
              </a:rPr>
              <a:t>Nécessité de peser afin de mieux œuvrer en faveur de la forêt en étant plus visibles et donc plus nombreux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sz="2000" smtClean="0">
              <a:solidFill>
                <a:srgbClr val="0033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sz="2000" smtClean="0">
              <a:solidFill>
                <a:srgbClr val="003300"/>
              </a:solidFill>
            </a:endParaRP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29701" name="Text Box 8"/>
          <p:cNvSpPr txBox="1">
            <a:spLocks noChangeArrowheads="1"/>
          </p:cNvSpPr>
          <p:nvPr/>
        </p:nvSpPr>
        <p:spPr bwMode="auto">
          <a:xfrm>
            <a:off x="539750" y="573405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sp>
        <p:nvSpPr>
          <p:cNvPr id="29702" name="Text Box 9"/>
          <p:cNvSpPr txBox="1">
            <a:spLocks noChangeArrowheads="1"/>
          </p:cNvSpPr>
          <p:nvPr/>
        </p:nvSpPr>
        <p:spPr bwMode="auto">
          <a:xfrm>
            <a:off x="539750" y="5876925"/>
            <a:ext cx="7777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pic>
        <p:nvPicPr>
          <p:cNvPr id="29703" name="Picture 10" descr="FORESTIERS PRIVES 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143986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3850" y="1125538"/>
            <a:ext cx="6840538" cy="3527425"/>
          </a:xfrm>
        </p:spPr>
        <p:txBody>
          <a:bodyPr/>
          <a:lstStyle/>
          <a:p>
            <a:pPr eaLnBrk="1" hangingPunct="1">
              <a:defRPr/>
            </a:pPr>
            <a:r>
              <a:rPr lang="fr-FR" sz="7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" pitchFamily="32" charset="0"/>
              </a:rPr>
              <a:t>RESULTATS 2019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1042988" y="3065463"/>
            <a:ext cx="5545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539750" y="573405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pic>
        <p:nvPicPr>
          <p:cNvPr id="30726" name="Picture 8" descr="P10007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754438"/>
            <a:ext cx="4140200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4" descr="FORESTIERS PRIVES 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11525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620713"/>
            <a:ext cx="7772400" cy="603250"/>
          </a:xfrm>
        </p:spPr>
        <p:txBody>
          <a:bodyPr/>
          <a:lstStyle/>
          <a:p>
            <a:pPr eaLnBrk="1" hangingPunct="1">
              <a:defRPr/>
            </a:pPr>
            <a:r>
              <a:rPr lang="fr-FR" sz="4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" pitchFamily="32" charset="0"/>
              </a:rPr>
              <a:t>RECETTES 2019</a:t>
            </a: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1116013" y="2997200"/>
            <a:ext cx="5761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1187450" y="3068638"/>
            <a:ext cx="5545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sp>
        <p:nvSpPr>
          <p:cNvPr id="31750" name="Text Box 9"/>
          <p:cNvSpPr txBox="1">
            <a:spLocks noChangeArrowheads="1"/>
          </p:cNvSpPr>
          <p:nvPr/>
        </p:nvSpPr>
        <p:spPr bwMode="auto">
          <a:xfrm>
            <a:off x="539750" y="573405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graphicFrame>
        <p:nvGraphicFramePr>
          <p:cNvPr id="18586" name="Group 154"/>
          <p:cNvGraphicFramePr>
            <a:graphicFrameLocks noGrp="1"/>
          </p:cNvGraphicFramePr>
          <p:nvPr/>
        </p:nvGraphicFramePr>
        <p:xfrm>
          <a:off x="323850" y="2133600"/>
          <a:ext cx="8280400" cy="2735264"/>
        </p:xfrm>
        <a:graphic>
          <a:graphicData uri="http://schemas.openxmlformats.org/drawingml/2006/table">
            <a:tbl>
              <a:tblPr/>
              <a:tblGrid>
                <a:gridCol w="5403850"/>
                <a:gridCol w="2876550"/>
              </a:tblGrid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RECETTES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Montant €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</a:tr>
              <a:tr h="6905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COTISATIONS</a:t>
                      </a: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47 876 €</a:t>
                      </a: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INTERETS</a:t>
                      </a: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</a:rPr>
                        <a:t>129 €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TOTAL</a:t>
                      </a: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48 005 €</a:t>
                      </a: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31770" name="Picture 148" descr="FORESTIERS PRIVES 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10795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81075"/>
            <a:ext cx="8061325" cy="360363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DEPENSES 2019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1116013" y="2924175"/>
            <a:ext cx="5761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1187450" y="3068638"/>
            <a:ext cx="5545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graphicFrame>
        <p:nvGraphicFramePr>
          <p:cNvPr id="19553" name="Group 97"/>
          <p:cNvGraphicFramePr>
            <a:graphicFrameLocks noGrp="1"/>
          </p:cNvGraphicFramePr>
          <p:nvPr/>
        </p:nvGraphicFramePr>
        <p:xfrm>
          <a:off x="179388" y="1773238"/>
          <a:ext cx="8497887" cy="4237035"/>
        </p:xfrm>
        <a:graphic>
          <a:graphicData uri="http://schemas.openxmlformats.org/drawingml/2006/table">
            <a:tbl>
              <a:tblPr/>
              <a:tblGrid>
                <a:gridCol w="6005512"/>
                <a:gridCol w="2492375"/>
              </a:tblGrid>
              <a:tr h="6477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DEPENSES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Montant €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</a:tr>
              <a:tr h="73369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FRAIS DE FONCTIONNEMENT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25 098 €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3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COTISATIONS 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11 750 €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3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</a:rPr>
                        <a:t>ASSURANCE RC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</a:rPr>
                        <a:t>2 558 €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2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FRAIS DE PERSONNEL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4 683 €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2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</a:rPr>
                        <a:t>Provision passeport fiscalité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</a:rPr>
                        <a:t>4 200 €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TOTAL</a:t>
                      </a:r>
                      <a:endParaRPr kumimoji="0" 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48 289€</a:t>
                      </a:r>
                      <a:endParaRPr kumimoji="0" lang="fr-F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32800" name="Picture 73" descr="FORESTIERS PRIVES 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11525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250825" y="188913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95288" y="981075"/>
            <a:ext cx="80613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fr-FR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RESULTAT </a:t>
            </a:r>
            <a:r>
              <a:rPr lang="fr-FR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2019</a:t>
            </a:r>
            <a:endParaRPr lang="fr-FR" sz="32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20549" name="Group 69"/>
          <p:cNvGraphicFramePr>
            <a:graphicFrameLocks noGrp="1"/>
          </p:cNvGraphicFramePr>
          <p:nvPr/>
        </p:nvGraphicFramePr>
        <p:xfrm>
          <a:off x="755650" y="2178050"/>
          <a:ext cx="7632700" cy="1658938"/>
        </p:xfrm>
        <a:graphic>
          <a:graphicData uri="http://schemas.openxmlformats.org/drawingml/2006/table">
            <a:tbl>
              <a:tblPr/>
              <a:tblGrid>
                <a:gridCol w="4419600"/>
                <a:gridCol w="3213100"/>
              </a:tblGrid>
              <a:tr h="52043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</a:rPr>
                        <a:t>RECETTES</a:t>
                      </a:r>
                    </a:p>
                  </a:txBody>
                  <a:tcPr marL="90000" marR="90000" marT="46811" marB="468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</a:rPr>
                        <a:t>48 005€</a:t>
                      </a:r>
                    </a:p>
                  </a:txBody>
                  <a:tcPr marL="90000" marR="90000" marT="46811" marB="468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</a:rPr>
                        <a:t>DEPENSES</a:t>
                      </a:r>
                    </a:p>
                  </a:txBody>
                  <a:tcPr marL="90000" marR="90000" marT="46811" marB="468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</a:rPr>
                        <a:t> 48 289€</a:t>
                      </a:r>
                    </a:p>
                  </a:txBody>
                  <a:tcPr marL="90000" marR="90000" marT="46811" marB="468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004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</a:rPr>
                        <a:t>RESULTAT D’EXERCICE</a:t>
                      </a:r>
                    </a:p>
                  </a:txBody>
                  <a:tcPr marL="90000" marR="90000" marT="46811" marB="468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</a:rPr>
                        <a:t>- 284 €</a:t>
                      </a:r>
                    </a:p>
                  </a:txBody>
                  <a:tcPr marL="90000" marR="90000" marT="46811" marB="468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33810" name="Picture 71" descr="FORESTIERS PRIVES 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122396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250825" y="188913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95288" y="981075"/>
            <a:ext cx="80613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fr-FR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TRESORERIE </a:t>
            </a:r>
            <a:r>
              <a:rPr lang="fr-FR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31/12/2019</a:t>
            </a:r>
            <a:endParaRPr lang="fr-FR" sz="32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46134" name="Group 54"/>
          <p:cNvGraphicFramePr>
            <a:graphicFrameLocks noGrp="1"/>
          </p:cNvGraphicFramePr>
          <p:nvPr/>
        </p:nvGraphicFramePr>
        <p:xfrm>
          <a:off x="827088" y="1970202"/>
          <a:ext cx="7632700" cy="3887690"/>
        </p:xfrm>
        <a:graphic>
          <a:graphicData uri="http://schemas.openxmlformats.org/drawingml/2006/table">
            <a:tbl>
              <a:tblPr/>
              <a:tblGrid>
                <a:gridCol w="4419600"/>
                <a:gridCol w="3213100"/>
              </a:tblGrid>
              <a:tr h="52040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</a:rPr>
                        <a:t>LIVRET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</a:rPr>
                        <a:t>8 758 €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4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</a:rPr>
                        <a:t>DAT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</a:rPr>
                        <a:t>40 000 €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4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</a:rPr>
                        <a:t>PARTS SOCIALES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</a:rPr>
                        <a:t>8 948 €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40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</a:rPr>
                        <a:t>COMPTE COURANT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</a:rPr>
                        <a:t>3 347 €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001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</a:rPr>
                        <a:t>SOUS TOTAL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</a:rPr>
                        <a:t>61 053 </a:t>
                      </a:r>
                      <a:r>
                        <a:rPr kumimoji="0" 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</a:rPr>
                        <a:t>€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001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</a:rPr>
                        <a:t>DETTES A COUVRIR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</a:rPr>
                        <a:t>- 5 038 €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001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</a:rPr>
                        <a:t>TRESORERIE « NETTE »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</a:rPr>
                        <a:t>56 015 </a:t>
                      </a:r>
                      <a:r>
                        <a:rPr kumimoji="0" 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</a:rPr>
                        <a:t>€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34849" name="Picture 50" descr="FORESTIERS PRIVES 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11525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0" descr="P10007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6525"/>
            <a:ext cx="9144000" cy="6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1187450" y="3068638"/>
            <a:ext cx="5545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539750" y="573405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179388" y="1557338"/>
            <a:ext cx="8964612" cy="13001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fr-FR" sz="36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 Questions des adhérents 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fr-FR" sz="36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 Vote sur le rapport moral et financier</a:t>
            </a:r>
          </a:p>
        </p:txBody>
      </p:sp>
      <p:pic>
        <p:nvPicPr>
          <p:cNvPr id="35847" name="Picture 14" descr="FORESTIERS PRIVES 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136842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9750" y="765175"/>
            <a:ext cx="7772400" cy="5184775"/>
          </a:xfrm>
        </p:spPr>
        <p:txBody>
          <a:bodyPr/>
          <a:lstStyle/>
          <a:p>
            <a:pPr eaLnBrk="1" hangingPunct="1">
              <a:defRPr/>
            </a:pPr>
            <a:r>
              <a:rPr lang="fr-FR" sz="6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" pitchFamily="32" charset="0"/>
              </a:rPr>
              <a:t>BUDGET prévisionnel </a:t>
            </a:r>
            <a:br>
              <a:rPr lang="fr-FR" sz="6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" pitchFamily="32" charset="0"/>
              </a:rPr>
            </a:br>
            <a:r>
              <a:rPr lang="fr-FR" sz="6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" pitchFamily="32" charset="0"/>
              </a:rPr>
              <a:t>2020</a:t>
            </a: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1116013" y="2997200"/>
            <a:ext cx="5761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1187450" y="3068638"/>
            <a:ext cx="5545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sp>
        <p:nvSpPr>
          <p:cNvPr id="36870" name="Text Box 8"/>
          <p:cNvSpPr txBox="1">
            <a:spLocks noChangeArrowheads="1"/>
          </p:cNvSpPr>
          <p:nvPr/>
        </p:nvSpPr>
        <p:spPr bwMode="auto">
          <a:xfrm>
            <a:off x="539750" y="573405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pic>
        <p:nvPicPr>
          <p:cNvPr id="36871" name="Picture 9" descr="DSCF00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4452938"/>
            <a:ext cx="3203575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14" descr="FORESTIERS PRIVES 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1512887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5" descr="FORESTIERS PRIVES 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1728787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Group 103"/>
          <p:cNvGraphicFramePr>
            <a:graphicFrameLocks noGrp="1"/>
          </p:cNvGraphicFramePr>
          <p:nvPr/>
        </p:nvGraphicFramePr>
        <p:xfrm>
          <a:off x="684213" y="2071688"/>
          <a:ext cx="7993062" cy="3785616"/>
        </p:xfrm>
        <a:graphic>
          <a:graphicData uri="http://schemas.openxmlformats.org/drawingml/2006/table">
            <a:tbl>
              <a:tblPr/>
              <a:tblGrid>
                <a:gridCol w="3983037"/>
                <a:gridCol w="4010025"/>
              </a:tblGrid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FONCTION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Isabelle VALENTIN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Députée de la Haute Loire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Philippe MEYZONNET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Vice-Président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Agglo du Puy en charge de la Forêt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Virginie MONATTE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Présidente ANATEF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Anne BRUN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Directrice de la SAFER 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Anne Laure SOLEIHAVOUP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Directrice du CNPF AURA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Laurent de BERTIER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Directeur Général de FRANSYLVA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Thierry CUBIZOLLES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Président Comité Technique SAFER et Président FDSEA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Yannick FIALIP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Président de la Chambre d’Agriculture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Henri BATTIE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Président du CETEF 43 et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Vice-Président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du Syndicat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Président COFORET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Luc MONGINOU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Administrateur de Fédération des Chasseurs 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René COUTANSON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Vice-Président Syndicat de la Propriété Privée Rurale 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Michel RIVET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Président Syndicat de la Propriété Privée Rurale 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9750" y="908051"/>
            <a:ext cx="7772400" cy="1020752"/>
          </a:xfrm>
          <a:prstGeom prst="rect">
            <a:avLst/>
          </a:prstGeom>
          <a:solidFill>
            <a:srgbClr val="FFFFFF">
              <a:alpha val="39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lbertus" pitchFamily="32" charset="0"/>
                <a:ea typeface="+mj-ea"/>
                <a:cs typeface="+mj-cs"/>
              </a:rPr>
              <a:t>Personnes présentes</a:t>
            </a:r>
            <a: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lbertus" pitchFamily="32" charset="0"/>
                <a:ea typeface="+mj-ea"/>
                <a:cs typeface="+mj-cs"/>
              </a:rPr>
              <a:t/>
            </a:r>
            <a:b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lbertus" pitchFamily="32" charset="0"/>
                <a:ea typeface="+mj-ea"/>
                <a:cs typeface="+mj-cs"/>
              </a:rPr>
            </a:b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lbertus" pitchFamily="32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0825" y="1052513"/>
            <a:ext cx="7921625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sz="3600" b="1" dirty="0" smtClean="0">
                <a:solidFill>
                  <a:srgbClr val="008000"/>
                </a:solidFill>
                <a:latin typeface="Albertus" pitchFamily="32" charset="0"/>
              </a:rPr>
              <a:t/>
            </a:r>
            <a:br>
              <a:rPr lang="fr-FR" sz="3600" b="1" dirty="0" smtClean="0">
                <a:solidFill>
                  <a:srgbClr val="008000"/>
                </a:solidFill>
                <a:latin typeface="Albertus" pitchFamily="32" charset="0"/>
              </a:rPr>
            </a:br>
            <a:r>
              <a:rPr lang="fr-FR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" pitchFamily="32" charset="0"/>
              </a:rPr>
              <a:t>PREVISIONNEL RECETTES 2020</a:t>
            </a:r>
            <a:r>
              <a:rPr lang="fr-FR" sz="4000" b="1" dirty="0" smtClean="0">
                <a:solidFill>
                  <a:srgbClr val="CC6600"/>
                </a:solidFill>
                <a:latin typeface="Albertus" pitchFamily="32" charset="0"/>
              </a:rPr>
              <a:t/>
            </a:r>
            <a:br>
              <a:rPr lang="fr-FR" sz="4000" b="1" dirty="0" smtClean="0">
                <a:solidFill>
                  <a:srgbClr val="CC6600"/>
                </a:solidFill>
                <a:latin typeface="Albertus" pitchFamily="32" charset="0"/>
              </a:rPr>
            </a:br>
            <a:endParaRPr lang="fr-FR" sz="4000" b="1" dirty="0" smtClean="0">
              <a:solidFill>
                <a:srgbClr val="CC6600"/>
              </a:solidFill>
              <a:latin typeface="Albertus" pitchFamily="32" charset="0"/>
            </a:endParaRP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37892" name="Text Box 7"/>
          <p:cNvSpPr txBox="1">
            <a:spLocks noChangeArrowheads="1"/>
          </p:cNvSpPr>
          <p:nvPr/>
        </p:nvSpPr>
        <p:spPr bwMode="auto">
          <a:xfrm>
            <a:off x="1116013" y="2997200"/>
            <a:ext cx="5761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sp>
        <p:nvSpPr>
          <p:cNvPr id="37893" name="Text Box 8"/>
          <p:cNvSpPr txBox="1">
            <a:spLocks noChangeArrowheads="1"/>
          </p:cNvSpPr>
          <p:nvPr/>
        </p:nvSpPr>
        <p:spPr bwMode="auto">
          <a:xfrm>
            <a:off x="1187450" y="3068638"/>
            <a:ext cx="5545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sp>
        <p:nvSpPr>
          <p:cNvPr id="37894" name="Text Box 9"/>
          <p:cNvSpPr txBox="1">
            <a:spLocks noChangeArrowheads="1"/>
          </p:cNvSpPr>
          <p:nvPr/>
        </p:nvSpPr>
        <p:spPr bwMode="auto">
          <a:xfrm>
            <a:off x="539750" y="573405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graphicFrame>
        <p:nvGraphicFramePr>
          <p:cNvPr id="23659" name="Group 107"/>
          <p:cNvGraphicFramePr>
            <a:graphicFrameLocks noGrp="1"/>
          </p:cNvGraphicFramePr>
          <p:nvPr/>
        </p:nvGraphicFramePr>
        <p:xfrm>
          <a:off x="323850" y="2133600"/>
          <a:ext cx="7993063" cy="2735264"/>
        </p:xfrm>
        <a:graphic>
          <a:graphicData uri="http://schemas.openxmlformats.org/drawingml/2006/table">
            <a:tbl>
              <a:tblPr/>
              <a:tblGrid>
                <a:gridCol w="5216525"/>
                <a:gridCol w="2776538"/>
              </a:tblGrid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RECETTES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Montant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</a:tr>
              <a:tr h="6905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COTISATIONS</a:t>
                      </a: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50 000 €</a:t>
                      </a: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INTERETS</a:t>
                      </a: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</a:rPr>
                        <a:t>300 €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TOTAL</a:t>
                      </a: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50 300 €</a:t>
                      </a: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37914" name="Picture 102" descr="FORESTIERS PRIVES 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936625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836613"/>
            <a:ext cx="8061325" cy="360362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" pitchFamily="32" charset="0"/>
              </a:rPr>
              <a:t>PREVISIONNEL DEPENSES 2020</a:t>
            </a: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38916" name="Text Box 8"/>
          <p:cNvSpPr txBox="1">
            <a:spLocks noChangeArrowheads="1"/>
          </p:cNvSpPr>
          <p:nvPr/>
        </p:nvSpPr>
        <p:spPr bwMode="auto">
          <a:xfrm>
            <a:off x="1187450" y="3068638"/>
            <a:ext cx="5545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sp>
        <p:nvSpPr>
          <p:cNvPr id="38917" name="Text Box 9"/>
          <p:cNvSpPr txBox="1">
            <a:spLocks noChangeArrowheads="1"/>
          </p:cNvSpPr>
          <p:nvPr/>
        </p:nvSpPr>
        <p:spPr bwMode="auto">
          <a:xfrm>
            <a:off x="539750" y="573405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graphicFrame>
        <p:nvGraphicFramePr>
          <p:cNvPr id="22745" name="Group 217"/>
          <p:cNvGraphicFramePr>
            <a:graphicFrameLocks noGrp="1"/>
          </p:cNvGraphicFramePr>
          <p:nvPr/>
        </p:nvGraphicFramePr>
        <p:xfrm>
          <a:off x="395288" y="1557338"/>
          <a:ext cx="8497887" cy="4727479"/>
        </p:xfrm>
        <a:graphic>
          <a:graphicData uri="http://schemas.openxmlformats.org/drawingml/2006/table">
            <a:tbl>
              <a:tblPr/>
              <a:tblGrid>
                <a:gridCol w="6005512"/>
                <a:gridCol w="2492375"/>
              </a:tblGrid>
              <a:tr h="64759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DEPENSES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Montant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</a:tr>
              <a:tr h="53554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FRAIS DE FONCTIONNEMENT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90000" marR="90000" marT="46792" marB="467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</a:rPr>
                        <a:t>25 100 €</a:t>
                      </a:r>
                    </a:p>
                  </a:txBody>
                  <a:tcPr marL="90000" marR="90000" marT="46792" marB="467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23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COTISATIONS 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0000" marR="90000" marT="46792" marB="467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</a:rPr>
                        <a:t>12 550 €</a:t>
                      </a:r>
                    </a:p>
                  </a:txBody>
                  <a:tcPr marL="90000" marR="90000" marT="46792" marB="467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23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</a:rPr>
                        <a:t>ASSURANCE RC</a:t>
                      </a:r>
                    </a:p>
                  </a:txBody>
                  <a:tcPr marL="90000" marR="90000" marT="46792" marB="467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</a:rPr>
                        <a:t> 2 700 €</a:t>
                      </a:r>
                    </a:p>
                  </a:txBody>
                  <a:tcPr marL="90000" marR="90000" marT="46792" marB="467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8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FRAIS DE PERSONNEL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0000" marR="90000" marT="46792" marB="467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</a:rPr>
                        <a:t>8 000 €</a:t>
                      </a:r>
                    </a:p>
                  </a:txBody>
                  <a:tcPr marL="90000" marR="90000" marT="46792" marB="467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68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  <a:ea typeface="+mn-ea"/>
                          <a:cs typeface="Arial" charset="0"/>
                        </a:rPr>
                        <a:t>FORMATION REPRESENTANT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  <a:ea typeface="+mn-ea"/>
                          <a:cs typeface="Arial" charset="0"/>
                        </a:rPr>
                        <a:t>1 560 €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268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TOTAL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49 910 €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1268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Résultat net prévisionnel</a:t>
                      </a: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390 €</a:t>
                      </a: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38944" name="Picture 186" descr="FORESTIERS PRIVES 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1008062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0" descr="P10007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6525"/>
            <a:ext cx="9144000" cy="6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187450" y="3068638"/>
            <a:ext cx="5545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539750" y="573405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468313" y="1268413"/>
            <a:ext cx="8675687" cy="13001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fr-FR" sz="36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 Questions des adhérents 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fr-FR" sz="36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 Vote budget prévisionnel</a:t>
            </a:r>
          </a:p>
        </p:txBody>
      </p:sp>
      <p:pic>
        <p:nvPicPr>
          <p:cNvPr id="39943" name="Picture 9" descr="FORESTIERS PRIVES 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5888"/>
            <a:ext cx="136842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1187450" y="3068638"/>
            <a:ext cx="5545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468313" y="1268413"/>
            <a:ext cx="6191250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fr-FR" sz="4000" b="1" u="sng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Fixation cotisation </a:t>
            </a:r>
            <a:r>
              <a:rPr lang="fr-FR" sz="4000" b="1" u="sng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2021</a:t>
            </a:r>
            <a:endParaRPr lang="fr-FR" sz="4000" b="1" u="sng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sp>
        <p:nvSpPr>
          <p:cNvPr id="41990" name="Text Box 12"/>
          <p:cNvSpPr txBox="1">
            <a:spLocks noChangeArrowheads="1"/>
          </p:cNvSpPr>
          <p:nvPr/>
        </p:nvSpPr>
        <p:spPr bwMode="auto">
          <a:xfrm>
            <a:off x="1258888" y="3141663"/>
            <a:ext cx="3025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sp>
        <p:nvSpPr>
          <p:cNvPr id="41995" name="Text Box 25"/>
          <p:cNvSpPr txBox="1">
            <a:spLocks noChangeArrowheads="1"/>
          </p:cNvSpPr>
          <p:nvPr/>
        </p:nvSpPr>
        <p:spPr bwMode="auto">
          <a:xfrm>
            <a:off x="1331913" y="4941888"/>
            <a:ext cx="4587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fr-FR" altLang="fr-FR"/>
          </a:p>
        </p:txBody>
      </p:sp>
      <p:pic>
        <p:nvPicPr>
          <p:cNvPr id="41997" name="Picture 27" descr="FORESTIERS PRIVES 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136842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du texte 1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329510" cy="4525963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Maintient des cotisations :</a:t>
            </a:r>
          </a:p>
          <a:p>
            <a:pPr>
              <a:buNone/>
            </a:pPr>
            <a:r>
              <a:rPr lang="fr-FR" dirty="0" smtClean="0"/>
              <a:t> - 0 à 5 ha : 27,50 €</a:t>
            </a:r>
          </a:p>
          <a:p>
            <a:pPr>
              <a:buNone/>
            </a:pPr>
            <a:r>
              <a:rPr lang="fr-FR" dirty="0" smtClean="0"/>
              <a:t>- au delà de 5 ha : 1,66 €/ha</a:t>
            </a:r>
            <a:endParaRPr lang="fr-FR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0" descr="P10007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6525"/>
            <a:ext cx="9144000" cy="6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1187450" y="3068638"/>
            <a:ext cx="5545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539750" y="573405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468313" y="1268413"/>
            <a:ext cx="8675687" cy="13001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fr-FR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 Questions des adhérents 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fr-FR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 Vote sur le projet de cotisation </a:t>
            </a:r>
            <a:r>
              <a:rPr lang="fr-FR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2021</a:t>
            </a:r>
            <a:endParaRPr lang="fr-FR" sz="36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pic>
        <p:nvPicPr>
          <p:cNvPr id="43015" name="Picture 9" descr="FORESTIERS PRIVES 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42875"/>
            <a:ext cx="1368425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44035" name="Text Box 6"/>
          <p:cNvSpPr txBox="1">
            <a:spLocks noChangeArrowheads="1"/>
          </p:cNvSpPr>
          <p:nvPr/>
        </p:nvSpPr>
        <p:spPr bwMode="auto">
          <a:xfrm>
            <a:off x="1187450" y="3068638"/>
            <a:ext cx="5545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sp>
        <p:nvSpPr>
          <p:cNvPr id="44036" name="Text Box 7"/>
          <p:cNvSpPr txBox="1">
            <a:spLocks noChangeArrowheads="1"/>
          </p:cNvSpPr>
          <p:nvPr/>
        </p:nvSpPr>
        <p:spPr bwMode="auto">
          <a:xfrm>
            <a:off x="539750" y="573405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sp>
        <p:nvSpPr>
          <p:cNvPr id="62519" name="Rectangle 55"/>
          <p:cNvSpPr>
            <a:spLocks noChangeArrowheads="1"/>
          </p:cNvSpPr>
          <p:nvPr/>
        </p:nvSpPr>
        <p:spPr bwMode="auto">
          <a:xfrm>
            <a:off x="684213" y="1454150"/>
            <a:ext cx="7272337" cy="440120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fr-FR" sz="4000" b="1" u="sng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Election administrateurs</a:t>
            </a:r>
          </a:p>
          <a:p>
            <a:pPr algn="ctr" eaLnBrk="1" hangingPunct="1">
              <a:spcBef>
                <a:spcPct val="20000"/>
              </a:spcBef>
              <a:defRPr/>
            </a:pPr>
            <a:endParaRPr lang="fr-FR" sz="4000" b="1" u="sng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algn="ctr" eaLnBrk="1" hangingPunct="1">
              <a:spcBef>
                <a:spcPct val="20000"/>
              </a:spcBef>
              <a:defRPr/>
            </a:pPr>
            <a:r>
              <a:rPr lang="fr-FR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Pas de renouvellement en 2020</a:t>
            </a:r>
            <a:endParaRPr lang="fr-FR" sz="32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algn="ctr" eaLnBrk="1" hangingPunct="1">
              <a:spcBef>
                <a:spcPct val="20000"/>
              </a:spcBef>
              <a:defRPr/>
            </a:pPr>
            <a:r>
              <a:rPr lang="fr-FR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2 nouveaux candidats</a:t>
            </a:r>
            <a:endParaRPr lang="fr-FR" sz="32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algn="ctr" eaLnBrk="1" hangingPunct="1">
              <a:spcBef>
                <a:spcPct val="20000"/>
              </a:spcBef>
              <a:buFontTx/>
              <a:buChar char="-"/>
              <a:defRPr/>
            </a:pPr>
            <a:r>
              <a:rPr lang="fr-FR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 Philippe BEIGNIER</a:t>
            </a:r>
          </a:p>
          <a:p>
            <a:pPr algn="ctr" eaLnBrk="1" hangingPunct="1">
              <a:spcBef>
                <a:spcPct val="20000"/>
              </a:spcBef>
              <a:buFontTx/>
              <a:buChar char="-"/>
              <a:defRPr/>
            </a:pPr>
            <a:r>
              <a:rPr lang="fr-FR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 Jean GOYET</a:t>
            </a:r>
            <a:endParaRPr lang="fr-FR" sz="3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algn="ctr" eaLnBrk="1" hangingPunct="1">
              <a:spcBef>
                <a:spcPct val="20000"/>
              </a:spcBef>
              <a:defRPr/>
            </a:pPr>
            <a:endParaRPr lang="fr-FR" sz="3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2195513" y="2492375"/>
            <a:ext cx="38893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fr-FR" altLang="fr-FR" sz="2000">
              <a:solidFill>
                <a:srgbClr val="008000"/>
              </a:solidFill>
            </a:endParaRPr>
          </a:p>
          <a:p>
            <a:pPr eaLnBrk="1" hangingPunct="1"/>
            <a:endParaRPr lang="fr-FR" altLang="fr-FR" sz="2000"/>
          </a:p>
          <a:p>
            <a:pPr eaLnBrk="1" hangingPunct="1">
              <a:spcBef>
                <a:spcPct val="50000"/>
              </a:spcBef>
            </a:pPr>
            <a:endParaRPr lang="fr-FR" altLang="fr-FR" sz="2000"/>
          </a:p>
        </p:txBody>
      </p:sp>
      <p:pic>
        <p:nvPicPr>
          <p:cNvPr id="44039" name="Picture 12" descr="FORESTIERS PRIVES 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1368425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1187450" y="3068638"/>
            <a:ext cx="5545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539750" y="573405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pic>
        <p:nvPicPr>
          <p:cNvPr id="46085" name="Picture 8" descr="P10007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4024313"/>
            <a:ext cx="3779837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539750" y="2276475"/>
            <a:ext cx="8388350" cy="101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fr-FR" sz="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Autres Sujets</a:t>
            </a:r>
          </a:p>
        </p:txBody>
      </p:sp>
      <p:pic>
        <p:nvPicPr>
          <p:cNvPr id="46087" name="Picture 12" descr="FORESTIERS PRIVES 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68425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9750" y="642938"/>
            <a:ext cx="7772400" cy="5643562"/>
          </a:xfrm>
          <a:solidFill>
            <a:srgbClr val="EAEAEA">
              <a:alpha val="49001"/>
            </a:srgbClr>
          </a:solidFill>
        </p:spPr>
        <p:txBody>
          <a:bodyPr/>
          <a:lstStyle/>
          <a:p>
            <a:pPr eaLnBrk="1" hangingPunct="1">
              <a:defRPr/>
            </a:pPr>
            <a:r>
              <a:rPr lang="fr-FR" sz="5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2" charset="0"/>
              </a:rPr>
              <a:t>Interventions</a:t>
            </a:r>
            <a:br>
              <a:rPr lang="fr-FR" sz="5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2" charset="0"/>
              </a:rPr>
            </a:br>
            <a:r>
              <a:rPr lang="fr-FR" sz="5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2" charset="0"/>
              </a:rPr>
              <a:t>des invités</a:t>
            </a:r>
            <a:endParaRPr lang="fr-FR" sz="36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bertus" pitchFamily="32" charset="0"/>
            </a:endParaRPr>
          </a:p>
        </p:txBody>
      </p:sp>
      <p:sp>
        <p:nvSpPr>
          <p:cNvPr id="6144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61444" name="Text Box 6"/>
          <p:cNvSpPr txBox="1">
            <a:spLocks noChangeArrowheads="1"/>
          </p:cNvSpPr>
          <p:nvPr/>
        </p:nvSpPr>
        <p:spPr bwMode="auto">
          <a:xfrm>
            <a:off x="1187450" y="3068638"/>
            <a:ext cx="5545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sp>
        <p:nvSpPr>
          <p:cNvPr id="61445" name="Text Box 7"/>
          <p:cNvSpPr txBox="1">
            <a:spLocks noChangeArrowheads="1"/>
          </p:cNvSpPr>
          <p:nvPr/>
        </p:nvSpPr>
        <p:spPr bwMode="auto">
          <a:xfrm>
            <a:off x="539750" y="573405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9750" y="642938"/>
            <a:ext cx="7772400" cy="5643562"/>
          </a:xfrm>
          <a:solidFill>
            <a:srgbClr val="EAEAEA">
              <a:alpha val="49001"/>
            </a:srgbClr>
          </a:solidFill>
        </p:spPr>
        <p:txBody>
          <a:bodyPr/>
          <a:lstStyle/>
          <a:p>
            <a:pPr eaLnBrk="1" hangingPunct="1">
              <a:defRPr/>
            </a:pPr>
            <a:r>
              <a:rPr lang="fr-FR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2" charset="0"/>
              </a:rPr>
              <a:t>FRAN</a:t>
            </a:r>
            <a:r>
              <a:rPr lang="fr-FR" sz="5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2" charset="0"/>
              </a:rPr>
              <a:t>SYLVA 43</a:t>
            </a:r>
            <a:br>
              <a:rPr lang="fr-FR" sz="5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2" charset="0"/>
              </a:rPr>
            </a:br>
            <a:r>
              <a:rPr lang="fr-FR" sz="5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2" charset="0"/>
              </a:rPr>
              <a:t>Forestiers Privés </a:t>
            </a:r>
            <a:br>
              <a:rPr lang="fr-FR" sz="5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2" charset="0"/>
              </a:rPr>
            </a:br>
            <a:r>
              <a:rPr lang="fr-FR" sz="5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2" charset="0"/>
              </a:rPr>
              <a:t>de Haute-Loire</a:t>
            </a:r>
            <a:br>
              <a:rPr lang="fr-FR" sz="5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2" charset="0"/>
              </a:rPr>
            </a:br>
            <a:r>
              <a:rPr lang="fr-FR" sz="5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2" charset="0"/>
              </a:rPr>
              <a:t/>
            </a:r>
            <a:br>
              <a:rPr lang="fr-FR" sz="5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2" charset="0"/>
              </a:rPr>
            </a:br>
            <a:r>
              <a:rPr lang="fr-FR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2" charset="0"/>
              </a:rPr>
              <a:t>5 rue Alphonse </a:t>
            </a:r>
            <a:r>
              <a:rPr lang="fr-FR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2" charset="0"/>
              </a:rPr>
              <a:t>Terrasson</a:t>
            </a:r>
            <a:r>
              <a:rPr lang="fr-FR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2" charset="0"/>
              </a:rPr>
              <a:t/>
            </a:r>
            <a:br>
              <a:rPr lang="fr-FR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2" charset="0"/>
              </a:rPr>
            </a:br>
            <a:r>
              <a:rPr lang="fr-FR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2" charset="0"/>
              </a:rPr>
              <a:t>43000 LE PUY EN VELAY</a:t>
            </a:r>
            <a:br>
              <a:rPr lang="fr-FR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2" charset="0"/>
              </a:rPr>
            </a:br>
            <a:r>
              <a:rPr lang="fr-FR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2" charset="0"/>
              </a:rPr>
              <a:t>04 71 09 38 86</a:t>
            </a:r>
            <a:br>
              <a:rPr lang="fr-FR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2" charset="0"/>
              </a:rPr>
            </a:br>
            <a:r>
              <a:rPr lang="fr-FR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2" charset="0"/>
              </a:rPr>
              <a:t>sylviculteurs43@hotmail.com</a:t>
            </a:r>
          </a:p>
        </p:txBody>
      </p:sp>
      <p:sp>
        <p:nvSpPr>
          <p:cNvPr id="6144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61444" name="Text Box 6"/>
          <p:cNvSpPr txBox="1">
            <a:spLocks noChangeArrowheads="1"/>
          </p:cNvSpPr>
          <p:nvPr/>
        </p:nvSpPr>
        <p:spPr bwMode="auto">
          <a:xfrm>
            <a:off x="1187450" y="3068638"/>
            <a:ext cx="5545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sp>
        <p:nvSpPr>
          <p:cNvPr id="61445" name="Text Box 7"/>
          <p:cNvSpPr txBox="1">
            <a:spLocks noChangeArrowheads="1"/>
          </p:cNvSpPr>
          <p:nvPr/>
        </p:nvSpPr>
        <p:spPr bwMode="auto">
          <a:xfrm>
            <a:off x="539750" y="573405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5" descr="FORESTIERS PRIVES 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1728787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Group 103"/>
          <p:cNvGraphicFramePr>
            <a:graphicFrameLocks noGrp="1"/>
          </p:cNvGraphicFramePr>
          <p:nvPr/>
        </p:nvGraphicFramePr>
        <p:xfrm>
          <a:off x="684213" y="2071688"/>
          <a:ext cx="7993062" cy="3785616"/>
        </p:xfrm>
        <a:graphic>
          <a:graphicData uri="http://schemas.openxmlformats.org/drawingml/2006/table">
            <a:tbl>
              <a:tblPr/>
              <a:tblGrid>
                <a:gridCol w="3983037"/>
                <a:gridCol w="4010025"/>
              </a:tblGrid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FONCTION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Isabelle VALENTIN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Députée de la Haute Loire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Philippe MEYZONNET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Vice-Président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Agglo du Puy en charge de la Forêt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Virginie MONATTE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Présidente ANATEF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Anne BRUN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Directrice de la SAFER 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Anne Laure SOLEIHAVOUP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Directrice du CNPF AURA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Laurent de BERTIER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Directeur Général de FRANSYLVA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Thierry CUBIZOLLES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Président Comité Technique SAFER et Président FDSEA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Yannick FIALIP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Président de la Chambre d’Agriculture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Henri BATTIE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Président du CETEF 43 et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Vice-Président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du Syndicat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Président COFORET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Luc MONGINOU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Administrateur de Fédération des Chasseurs 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René COUTANSON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Vice-Président Syndicat de la Propriété Privée Rurale 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Michel RIVET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Président Syndicat de la Propriété Privée Rurale 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57224" y="785794"/>
            <a:ext cx="7772400" cy="1020752"/>
          </a:xfrm>
          <a:prstGeom prst="rect">
            <a:avLst/>
          </a:prstGeom>
          <a:solidFill>
            <a:srgbClr val="FFFFFF">
              <a:alpha val="39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lbertus" pitchFamily="32" charset="0"/>
                <a:ea typeface="+mj-ea"/>
                <a:cs typeface="+mj-cs"/>
              </a:rPr>
              <a:t>Personnes excusées</a:t>
            </a:r>
            <a: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lbertus" pitchFamily="32" charset="0"/>
                <a:ea typeface="+mj-ea"/>
                <a:cs typeface="+mj-cs"/>
              </a:rPr>
              <a:t/>
            </a:r>
            <a:b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lbertus" pitchFamily="32" charset="0"/>
                <a:ea typeface="+mj-ea"/>
                <a:cs typeface="+mj-cs"/>
              </a:rPr>
            </a:b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lbertus" pitchFamily="32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9750" y="908050"/>
            <a:ext cx="7772400" cy="5184775"/>
          </a:xfrm>
          <a:solidFill>
            <a:srgbClr val="FFFFFF">
              <a:alpha val="39000"/>
            </a:srgbClr>
          </a:solidFill>
        </p:spPr>
        <p:txBody>
          <a:bodyPr/>
          <a:lstStyle/>
          <a:p>
            <a:pPr eaLnBrk="1" hangingPunct="1">
              <a:defRPr/>
            </a:pPr>
            <a:r>
              <a:rPr lang="fr-FR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" pitchFamily="32" charset="0"/>
              </a:rPr>
              <a:t>Le poids du syndicat départemental</a:t>
            </a:r>
            <a:r>
              <a:rPr lang="fr-FR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" pitchFamily="32" charset="0"/>
              </a:rPr>
              <a:t/>
            </a:r>
            <a:br>
              <a:rPr lang="fr-FR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" pitchFamily="32" charset="0"/>
              </a:rPr>
            </a:br>
            <a:endParaRPr lang="fr-FR" sz="1600" b="1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bertus" pitchFamily="32" charset="0"/>
            </a:endParaRP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539750" y="573405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pic>
        <p:nvPicPr>
          <p:cNvPr id="19461" name="Picture 5" descr="FORESTIERS PRIVES 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1728787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4213" y="1268413"/>
            <a:ext cx="8821737" cy="288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r-FR" sz="28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" pitchFamily="32" charset="0"/>
              </a:rPr>
              <a:t>Le développement du Syndicat départemental</a:t>
            </a:r>
          </a:p>
          <a:p>
            <a:pPr eaLnBrk="1" hangingPunct="1">
              <a:lnSpc>
                <a:spcPct val="90000"/>
              </a:lnSpc>
              <a:defRPr/>
            </a:pPr>
            <a:endParaRPr lang="fr-FR" smtClean="0">
              <a:solidFill>
                <a:srgbClr val="663300"/>
              </a:solidFill>
            </a:endParaRP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1187450" y="3068638"/>
            <a:ext cx="5545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539750" y="573405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sp>
        <p:nvSpPr>
          <p:cNvPr id="86068" name="Text Box 52"/>
          <p:cNvSpPr txBox="1">
            <a:spLocks noChangeArrowheads="1"/>
          </p:cNvSpPr>
          <p:nvPr/>
        </p:nvSpPr>
        <p:spPr bwMode="auto">
          <a:xfrm>
            <a:off x="0" y="5786438"/>
            <a:ext cx="9144000" cy="369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fr-FR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" pitchFamily="32" charset="0"/>
              </a:rPr>
              <a:t>Au 30 septembre 2020 :   1 033 adhérents dont  990  à jour de leur cotisation</a:t>
            </a:r>
          </a:p>
        </p:txBody>
      </p:sp>
      <p:graphicFrame>
        <p:nvGraphicFramePr>
          <p:cNvPr id="4388" name="Group 292"/>
          <p:cNvGraphicFramePr>
            <a:graphicFrameLocks noGrp="1"/>
          </p:cNvGraphicFramePr>
          <p:nvPr/>
        </p:nvGraphicFramePr>
        <p:xfrm>
          <a:off x="755650" y="2133600"/>
          <a:ext cx="6745308" cy="3187703"/>
        </p:xfrm>
        <a:graphic>
          <a:graphicData uri="http://schemas.openxmlformats.org/drawingml/2006/table">
            <a:tbl>
              <a:tblPr/>
              <a:tblGrid>
                <a:gridCol w="958830"/>
                <a:gridCol w="2928958"/>
                <a:gridCol w="2857520"/>
              </a:tblGrid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Année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Nombre d'adhérents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Surface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2000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247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5 233 ha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2005</a:t>
                      </a:r>
                      <a:endParaRPr kumimoji="0" 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492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10 306 ha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2010</a:t>
                      </a:r>
                      <a:endParaRPr kumimoji="0" 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769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13 183 ha</a:t>
                      </a:r>
                      <a:endParaRPr kumimoji="0" 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2015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921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16 818 ha </a:t>
                      </a:r>
                      <a:endParaRPr kumimoji="0" 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2018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985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17 899 ha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2019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999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17 936 ha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0521" name="Picture 285" descr="FORESTIERS PRIVES 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936625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6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539750" y="573405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755650" y="1341438"/>
            <a:ext cx="8207375" cy="3732212"/>
          </a:xfrm>
          <a:prstGeom prst="rect">
            <a:avLst/>
          </a:prstGeom>
          <a:solidFill>
            <a:srgbClr val="FFFFFF">
              <a:alpha val="39000"/>
            </a:srgbClr>
          </a:solidFill>
          <a:ln w="9360" cap="flat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pPr algn="ctr" defTabSz="449263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fr-FR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" pitchFamily="32" charset="0"/>
              </a:rPr>
              <a:t>Rapport moral du conseil d’administration pour l’année 2019, </a:t>
            </a:r>
            <a:br>
              <a:rPr lang="fr-FR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" pitchFamily="32" charset="0"/>
              </a:rPr>
            </a:br>
            <a:r>
              <a:rPr lang="fr-FR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" pitchFamily="32" charset="0"/>
              </a:rPr>
              <a:t>présenté par Didier CORNUT</a:t>
            </a:r>
            <a:br>
              <a:rPr lang="fr-FR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" pitchFamily="32" charset="0"/>
              </a:rPr>
            </a:br>
            <a:r>
              <a:rPr lang="fr-FR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" pitchFamily="32" charset="0"/>
              </a:rPr>
              <a:t/>
            </a:r>
            <a:br>
              <a:rPr lang="fr-FR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" pitchFamily="32" charset="0"/>
              </a:rPr>
            </a:br>
            <a:r>
              <a:rPr lang="fr-FR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" pitchFamily="32" charset="0"/>
              </a:rPr>
              <a:t>Vendredi 16 octobre 2020</a:t>
            </a:r>
            <a:br>
              <a:rPr lang="fr-FR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" pitchFamily="32" charset="0"/>
              </a:rPr>
            </a:br>
            <a:r>
              <a:rPr lang="fr-FR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" pitchFamily="32" charset="0"/>
              </a:rPr>
              <a:t/>
            </a:r>
            <a:br>
              <a:rPr lang="fr-FR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" pitchFamily="32" charset="0"/>
              </a:rPr>
            </a:br>
            <a:r>
              <a:rPr lang="fr-FR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" pitchFamily="32" charset="0"/>
              </a:rPr>
              <a:t>Moulin de </a:t>
            </a:r>
            <a:r>
              <a:rPr lang="fr-FR" sz="2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" pitchFamily="32" charset="0"/>
              </a:rPr>
              <a:t>Barette</a:t>
            </a:r>
            <a:r>
              <a:rPr lang="fr-FR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" pitchFamily="32" charset="0"/>
              </a:rPr>
              <a:t> à </a:t>
            </a:r>
            <a:r>
              <a:rPr lang="fr-FR" sz="2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" pitchFamily="32" charset="0"/>
              </a:rPr>
              <a:t>Blavozy</a:t>
            </a:r>
            <a:r>
              <a:rPr lang="fr-FR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" pitchFamily="32" charset="0"/>
              </a:rPr>
              <a:t/>
            </a:r>
            <a:br>
              <a:rPr lang="fr-FR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" pitchFamily="32" charset="0"/>
              </a:rPr>
            </a:br>
            <a:endParaRPr lang="fr-FR" sz="36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bertus" pitchFamily="32" charset="0"/>
            </a:endParaRPr>
          </a:p>
        </p:txBody>
      </p:sp>
      <p:pic>
        <p:nvPicPr>
          <p:cNvPr id="21509" name="Picture 7" descr="FORESTIERS PRIVES 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122396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484313"/>
            <a:ext cx="9505950" cy="288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r-FR" sz="28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" pitchFamily="32" charset="0"/>
              </a:rPr>
              <a:t>Le développement du Syndicat départemental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fr-FR" sz="2800" b="1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bertus" pitchFamily="32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fr-FR" sz="2800" b="1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bertus" pitchFamily="32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fr-FR" sz="2800" b="1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bertus" pitchFamily="32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fr-FR" sz="2800" b="1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bertus" pitchFamily="32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fr-FR" sz="2800" b="1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bertus" pitchFamily="32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fr-FR" sz="2800" b="1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bertus" pitchFamily="32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fr-FR" smtClean="0">
              <a:solidFill>
                <a:srgbClr val="6633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fr-FR" sz="2000" smtClean="0"/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539750" y="573405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sp>
        <p:nvSpPr>
          <p:cNvPr id="1030" name="Rectangle 68"/>
          <p:cNvSpPr>
            <a:spLocks noChangeArrowheads="1"/>
          </p:cNvSpPr>
          <p:nvPr/>
        </p:nvSpPr>
        <p:spPr bwMode="auto">
          <a:xfrm>
            <a:off x="0" y="2538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pic>
        <p:nvPicPr>
          <p:cNvPr id="1031" name="Picture 72" descr="FORESTIERS PRIVES 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10795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74"/>
          <p:cNvGraphicFramePr>
            <a:graphicFrameLocks noChangeAspect="1"/>
          </p:cNvGraphicFramePr>
          <p:nvPr/>
        </p:nvGraphicFramePr>
        <p:xfrm>
          <a:off x="1517650" y="1395413"/>
          <a:ext cx="6096000" cy="4067175"/>
        </p:xfrm>
        <a:graphic>
          <a:graphicData uri="http://schemas.openxmlformats.org/presentationml/2006/ole">
            <p:oleObj spid="_x0000_s1026" name="Graphique" r:id="rId4" imgW="6096075" imgH="4067089" progId="MSGraph.Chart.8">
              <p:embed followColorScheme="full"/>
            </p:oleObj>
          </a:graphicData>
        </a:graphic>
      </p:graphicFrame>
      <p:graphicFrame>
        <p:nvGraphicFramePr>
          <p:cNvPr id="10" name="Graphique 9"/>
          <p:cNvGraphicFramePr/>
          <p:nvPr/>
        </p:nvGraphicFramePr>
        <p:xfrm>
          <a:off x="857224" y="2285992"/>
          <a:ext cx="6929486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1"/>
          <p:cNvSpPr>
            <a:spLocks noChangeArrowheads="1"/>
          </p:cNvSpPr>
          <p:nvPr/>
        </p:nvSpPr>
        <p:spPr bwMode="auto">
          <a:xfrm>
            <a:off x="179388" y="214290"/>
            <a:ext cx="8785225" cy="1223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fr-FR" sz="2400" b="1" dirty="0">
              <a:solidFill>
                <a:srgbClr val="FF6600"/>
              </a:solidFill>
              <a:latin typeface="Arial" charset="0"/>
            </a:endParaRP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3200" b="1" u="sng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2019 : une année </a:t>
            </a:r>
            <a:r>
              <a:rPr lang="fr-FR" sz="3200" b="1" u="sng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particilière</a:t>
            </a:r>
            <a:endParaRPr lang="fr-FR" sz="3200" b="1" u="sng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71472" y="1612914"/>
            <a:ext cx="82804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alt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Mouvement</a:t>
            </a:r>
            <a:r>
              <a:rPr kumimoji="0" lang="fr-FR" altLang="fr-FR" sz="2000" b="1" i="0" u="none" strike="noStrike" kern="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de secrétariat</a:t>
            </a:r>
            <a:endParaRPr kumimoji="0" lang="fr-FR" altLang="fr-FR" sz="2000" b="1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fr-FR" altLang="fr-FR" sz="2000" b="1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alt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Nouvelle organisation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fr-FR" altLang="fr-FR" sz="2000" b="1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alt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Moindres informations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fr-FR" altLang="fr-FR" sz="2000" b="1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alt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Travail du Conseil d’Administration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fr-FR" altLang="fr-FR" sz="2000" b="1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fr-FR" altLang="fr-FR" sz="2000" b="1" kern="0" dirty="0" smtClean="0">
                <a:solidFill>
                  <a:srgbClr val="003300"/>
                </a:solidFill>
                <a:latin typeface="Trebuchet MS" pitchFamily="34" charset="0"/>
              </a:rPr>
              <a:t>Mouvements au sein du conseil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fr-FR" altLang="fr-FR" sz="2000" b="1" kern="0" dirty="0" smtClean="0">
              <a:solidFill>
                <a:srgbClr val="003300"/>
              </a:solidFill>
              <a:latin typeface="Trebuchet MS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alt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Convention CERFRANCE Haute-Loire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fr-FR" altLang="fr-FR" sz="2000" b="1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fr-FR" altLang="fr-FR" sz="2000" b="1" kern="0" dirty="0" smtClean="0">
                <a:solidFill>
                  <a:srgbClr val="003300"/>
                </a:solidFill>
                <a:latin typeface="Trebuchet MS" pitchFamily="34" charset="0"/>
              </a:rPr>
              <a:t>M. Le Préfet en forêt </a:t>
            </a:r>
            <a:endParaRPr kumimoji="0" lang="fr-FR" altLang="fr-FR" sz="2000" b="1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altLang="fr-FR" sz="2000" b="1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fr-FR" altLang="fr-FR" sz="2000" b="1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pic>
        <p:nvPicPr>
          <p:cNvPr id="5" name="Picture 603" descr="FORESTIERS PRIVES 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122396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2781300"/>
            <a:ext cx="8713787" cy="431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1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" pitchFamily="32" charset="0"/>
              </a:rPr>
              <a:t>Répartition des adhérents par taille de propriété (31/12/2019) :</a:t>
            </a:r>
            <a:endParaRPr lang="fr-FR" sz="2000" dirty="0" smtClean="0">
              <a:solidFill>
                <a:srgbClr val="003300"/>
              </a:solidFill>
            </a:endParaRP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1187450" y="3068638"/>
            <a:ext cx="5545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539750" y="573405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sp>
        <p:nvSpPr>
          <p:cNvPr id="90173" name="Rectangle 61"/>
          <p:cNvSpPr>
            <a:spLocks noChangeArrowheads="1"/>
          </p:cNvSpPr>
          <p:nvPr/>
        </p:nvSpPr>
        <p:spPr bwMode="auto">
          <a:xfrm>
            <a:off x="179388" y="981075"/>
            <a:ext cx="8785225" cy="1223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fr-FR" sz="2400" b="1" dirty="0">
              <a:solidFill>
                <a:srgbClr val="FF6600"/>
              </a:solidFill>
              <a:latin typeface="Arial" charset="0"/>
            </a:endParaRP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3200" b="1" u="sng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Structure de la propriété forestière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3200" b="1" u="sng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de nos adhérents</a:t>
            </a:r>
          </a:p>
        </p:txBody>
      </p:sp>
      <p:graphicFrame>
        <p:nvGraphicFramePr>
          <p:cNvPr id="7770" name="Group 602"/>
          <p:cNvGraphicFramePr>
            <a:graphicFrameLocks noGrp="1"/>
          </p:cNvGraphicFramePr>
          <p:nvPr/>
        </p:nvGraphicFramePr>
        <p:xfrm>
          <a:off x="755650" y="3284538"/>
          <a:ext cx="7993063" cy="3128962"/>
        </p:xfrm>
        <a:graphic>
          <a:graphicData uri="http://schemas.openxmlformats.org/drawingml/2006/table">
            <a:tbl>
              <a:tblPr/>
              <a:tblGrid>
                <a:gridCol w="1266825"/>
                <a:gridCol w="1625600"/>
                <a:gridCol w="1770063"/>
                <a:gridCol w="1706562"/>
                <a:gridCol w="1624013"/>
              </a:tblGrid>
              <a:tr h="42236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 charset="0"/>
                        </a:rPr>
                        <a:t> 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ADHERENTS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SURFACE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12932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taille de propri</a:t>
                      </a: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 charset="0"/>
                        </a:rPr>
                        <a:t>é</a:t>
                      </a: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</a:t>
                      </a: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 charset="0"/>
                        </a:rPr>
                        <a:t>é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Nombre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pourcentage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Nombre (ha)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pourcentage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7902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 </a:t>
                      </a: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 charset="0"/>
                        </a:rPr>
                        <a:t>à</a:t>
                      </a: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5 ha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281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28,00 %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818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4,60 %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4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 </a:t>
                      </a: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 charset="0"/>
                        </a:rPr>
                        <a:t>à</a:t>
                      </a: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25 ha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550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55,00 %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6 486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36,20 %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4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 </a:t>
                      </a: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 charset="0"/>
                        </a:rPr>
                        <a:t>à</a:t>
                      </a: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50 ha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104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10,50 %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3 609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20,00 %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4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&gt; </a:t>
                      </a: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 charset="0"/>
                        </a:rPr>
                        <a:t>à</a:t>
                      </a: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50 ha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64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6,50 %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7 029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39,20 %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6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total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999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17 936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100%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2583" name="Picture 603" descr="FORESTIERS PRIVES 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122396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7615</TotalTime>
  <Words>773</Words>
  <Application>Microsoft Office PowerPoint</Application>
  <PresentationFormat>Affichage à l'écran (4:3)</PresentationFormat>
  <Paragraphs>266</Paragraphs>
  <Slides>28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0" baseType="lpstr">
      <vt:lpstr>Modèle par défaut</vt:lpstr>
      <vt:lpstr>Graphique</vt:lpstr>
      <vt:lpstr> FRANSYLVA 43 Forestiers Privés  de Haute-Loire   Assemblée générale statutaire  Vendredi 16 octobre 2020   </vt:lpstr>
      <vt:lpstr>Diapositive 2</vt:lpstr>
      <vt:lpstr>Diapositive 3</vt:lpstr>
      <vt:lpstr>Le poids du syndicat départemental </vt:lpstr>
      <vt:lpstr>Diapositive 5</vt:lpstr>
      <vt:lpstr>Diapositive 6</vt:lpstr>
      <vt:lpstr>Diapositive 7</vt:lpstr>
      <vt:lpstr>Diapositive 8</vt:lpstr>
      <vt:lpstr>Diapositive 9</vt:lpstr>
      <vt:lpstr>Diapositive 10</vt:lpstr>
      <vt:lpstr> </vt:lpstr>
      <vt:lpstr> </vt:lpstr>
      <vt:lpstr>RESULTATS 2019</vt:lpstr>
      <vt:lpstr>RECETTES 2019</vt:lpstr>
      <vt:lpstr>DEPENSES 2019</vt:lpstr>
      <vt:lpstr>Diapositive 16</vt:lpstr>
      <vt:lpstr>Diapositive 17</vt:lpstr>
      <vt:lpstr>Diapositive 18</vt:lpstr>
      <vt:lpstr>BUDGET prévisionnel  2020</vt:lpstr>
      <vt:lpstr> PREVISIONNEL RECETTES 2020 </vt:lpstr>
      <vt:lpstr>PREVISIONNEL DEPENSES 2020</vt:lpstr>
      <vt:lpstr>Diapositive 22</vt:lpstr>
      <vt:lpstr>Diapositive 23</vt:lpstr>
      <vt:lpstr>Diapositive 24</vt:lpstr>
      <vt:lpstr>Diapositive 25</vt:lpstr>
      <vt:lpstr>Diapositive 26</vt:lpstr>
      <vt:lpstr>Interventions des invités</vt:lpstr>
      <vt:lpstr>FRANSYLVA 43 Forestiers Privés  de Haute-Loire  5 rue Alphonse Terrasson 43000 LE PUY EN VELAY 04 71 09 38 86 sylviculteurs43@hotmail.com</vt:lpstr>
    </vt:vector>
  </TitlesOfParts>
  <Company>crpf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crpf</dc:creator>
  <cp:lastModifiedBy>Utilisateur</cp:lastModifiedBy>
  <cp:revision>304</cp:revision>
  <dcterms:created xsi:type="dcterms:W3CDTF">2009-05-12T15:10:09Z</dcterms:created>
  <dcterms:modified xsi:type="dcterms:W3CDTF">2020-09-22T13:22:49Z</dcterms:modified>
</cp:coreProperties>
</file>