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87" r:id="rId3"/>
    <p:sldId id="614" r:id="rId4"/>
  </p:sldIdLst>
  <p:sldSz cx="12192000" cy="6858000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na Billaudel" initials="AB" lastIdx="1" clrIdx="0">
    <p:extLst>
      <p:ext uri="{19B8F6BF-5375-455C-9EA6-DF929625EA0E}">
        <p15:presenceInfo xmlns:p15="http://schemas.microsoft.com/office/powerpoint/2012/main" userId="364f73c4c86970f7" providerId="Windows Live"/>
      </p:ext>
    </p:extLst>
  </p:cmAuthor>
  <p:cmAuthor id="2" name="Anne-Sophie Jumelle" initials="ASJ" lastIdx="1" clrIdx="1">
    <p:extLst>
      <p:ext uri="{19B8F6BF-5375-455C-9EA6-DF929625EA0E}">
        <p15:presenceInfo xmlns:p15="http://schemas.microsoft.com/office/powerpoint/2012/main" userId="S::anne-sophie.jumelle@fondation-patrimoine.org::9e07a7b9-6199-41c9-9979-5514d1d9ae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outlineViewPr>
    <p:cViewPr>
      <p:scale>
        <a:sx n="33" d="100"/>
        <a:sy n="33" d="100"/>
      </p:scale>
      <p:origin x="0" y="-265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96AE9A6A-89F3-4227-AC34-7C31DD44419B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B21D80CA-BCBD-4728-82BA-113C618F61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39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663072-4D0E-40E0-8519-EC80FE642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E87286-C021-41F5-8C22-A02829FF2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47D216-C90F-4214-B2B8-3443E60E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17BFF5-6ABF-45AA-AAD2-69FEC35C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68C99A-6812-481E-990D-D7994884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44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135CB-D7B2-4BFF-A07D-BBDBC94D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877D48-9F9D-411B-B107-779DC9282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0A8AAA-8A54-4A90-9622-00331C4FF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EBE522-CCEE-4D11-A102-EE39BFEF2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15CE25-08C3-4147-BA48-A0628ABE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19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72779D3-23F2-435C-84D1-40DF1BFF0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8446A1-90C0-42C5-9C1F-013811CCD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AC7051-54A1-456C-A120-FECDC820B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CD5823-8800-46F5-B195-3DF9D038D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5F243C-7FE0-4570-87D7-5DD5BBF2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53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1AC526-79A2-482B-B23A-0CF3B38DA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3D120-1A26-48C9-9E0F-AE92A105D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BB7EA2-E421-4B54-A1F4-2DCE26ECF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A370A3-3706-4BC4-A4C0-4873B9A6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46EF38-5FF6-46F3-83B0-6171B7DF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84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11DC29-879E-4EF8-8866-826CF01CE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8B141A-B311-4AEC-88B8-724277301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38A201-A46D-41D4-AFC0-2C249B1FA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56EF63-254C-4802-94F5-018DB5ADF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BE6A9F-3139-4A37-B351-9B702C62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7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B6374-36E1-47FD-8053-CCA0928A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99CB66-4E24-4061-B837-3D46FDF3E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FCCE6B-01E3-44B7-93F4-117752399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1AF652-3970-46B0-881F-002B59801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B3E996-4BAF-48D3-AE01-B7348F75F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A02A05-1F0C-4CE2-A0AA-F2892C31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7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464C4F-6D8C-4E6A-B227-9D66B7CE8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F3DA76-0B60-415F-A561-609C56C36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6DF028-7226-420D-9B30-014A4817A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6E47FD-8B2A-404E-977A-496EB0206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9415D8A-74F1-4DD2-B714-82CD22BEF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00FB500-9C09-4E7C-B041-5D2A22D1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D400F0-F5B0-4ABA-B380-12F9E5096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A859B84-F851-44BA-B6BA-4856941D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57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2A70AB-F499-4755-9775-A4B5CF764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B1A1426-7E67-48DE-9DF4-2BB9B18A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741DA1-9E88-4988-8046-1BADED4B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2EA855-1F4C-4071-940D-3E22A5CC2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74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A6C32B9-EED8-437B-BC7D-7203F4DB7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A85770C-C692-4E7A-A0D9-3413F2A38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C57616-4E3D-4C25-B857-77163BA3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72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0CDCAC-EF9F-4517-AB69-4C81796A9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7C01C0-E5AB-4C96-A2DD-01927C2A9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C428B6-7F4B-4F4E-B626-63EC466EC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43BAE7-6D7A-4855-B76A-06B8957B6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558CCE-4B8C-4E49-B250-141AFFD77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FD7166-797B-498E-B047-457FE3D6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41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E996DC-F4A7-40AE-8739-AD3C6506D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AC980FC-EB14-4C1B-9973-6E9CBE4448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8E553D-6141-46CD-8696-1376829FA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68AB2B-E61B-4E69-BA43-EE0D9E94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900524-CD43-4BE3-94D8-CAFA0AFC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1FA0CE-4FB3-479D-A01C-CBD68876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30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C99456-3250-49E8-8D8B-CC876DF4C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86A356-B4E2-49EE-958A-98F61FEDB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2F5491-B03F-4A45-8682-547E4D244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C483B-FBFC-402F-8648-1CA425E2CF07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E7E9B6-484A-4025-86C2-F930BD463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E84AB3-578C-4329-9E05-CDFACE720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BF99-52BA-439D-95BC-0E07E4F6C5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29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807845A0-74FF-48A0-97D7-122DA5F2B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1203" y="295729"/>
            <a:ext cx="2644727" cy="817336"/>
          </a:xfrm>
        </p:spPr>
        <p:txBody>
          <a:bodyPr>
            <a:normAutofit/>
          </a:bodyPr>
          <a:lstStyle/>
          <a:p>
            <a:r>
              <a:rPr lang="fr-F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Sous égide de la</a:t>
            </a:r>
            <a:endParaRPr lang="fr-FR" sz="28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83E775E-5538-4977-93B4-3033F7E09F61}"/>
              </a:ext>
            </a:extLst>
          </p:cNvPr>
          <p:cNvSpPr txBox="1"/>
          <p:nvPr/>
        </p:nvSpPr>
        <p:spPr>
          <a:xfrm>
            <a:off x="4721838" y="3210349"/>
            <a:ext cx="3108961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/>
              <a:t>Nom du projet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/>
              <a:t>Association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/>
              <a:t>Localisation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/>
              <a:t>Type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/>
              <a:t>Budget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00D5B6E-C1EC-4412-8BFB-E66D87FF685B}"/>
              </a:ext>
            </a:extLst>
          </p:cNvPr>
          <p:cNvSpPr txBox="1"/>
          <p:nvPr/>
        </p:nvSpPr>
        <p:spPr>
          <a:xfrm>
            <a:off x="739891" y="4012171"/>
            <a:ext cx="3621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Présentation du projet </a:t>
            </a:r>
          </a:p>
        </p:txBody>
      </p:sp>
      <p:pic>
        <p:nvPicPr>
          <p:cNvPr id="7" name="image2.png">
            <a:extLst>
              <a:ext uri="{FF2B5EF4-FFF2-40B4-BE49-F238E27FC236}">
                <a16:creationId xmlns:a16="http://schemas.microsoft.com/office/drawing/2014/main" id="{8FBE7585-DD76-3945-67E6-BA8E3966FDC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90513" y="230285"/>
            <a:ext cx="947444" cy="948225"/>
          </a:xfrm>
          <a:prstGeom prst="rect">
            <a:avLst/>
          </a:prstGeom>
          <a:ln/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A693E00-E5A2-7D71-943E-31B4B597F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234" y="230530"/>
            <a:ext cx="2608840" cy="817336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E7C576C-67C4-4190-D2BB-0ADACD727083}"/>
              </a:ext>
            </a:extLst>
          </p:cNvPr>
          <p:cNvSpPr txBox="1"/>
          <p:nvPr/>
        </p:nvSpPr>
        <p:spPr>
          <a:xfrm>
            <a:off x="1469010" y="1876334"/>
            <a:ext cx="9733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Opération « Sauvons les forêts françaises »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0035490-8E83-D6BE-913B-5167CE900D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4428" y="3124431"/>
            <a:ext cx="3807102" cy="296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1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2.png">
            <a:extLst>
              <a:ext uri="{FF2B5EF4-FFF2-40B4-BE49-F238E27FC236}">
                <a16:creationId xmlns:a16="http://schemas.microsoft.com/office/drawing/2014/main" id="{004324F5-CF6F-4E68-A52F-6B22F4FB9C2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90513" y="230285"/>
            <a:ext cx="947444" cy="948225"/>
          </a:xfrm>
          <a:prstGeom prst="rect">
            <a:avLst/>
          </a:prstGeom>
          <a:ln/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FD39DAB-479D-B29A-D5B8-99DF3FE02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234" y="230530"/>
            <a:ext cx="2608840" cy="81733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AA06A6E7-DF52-8A03-7353-1617B2D1A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2615" y="589278"/>
            <a:ext cx="6578079" cy="575637"/>
          </a:xfrm>
        </p:spPr>
        <p:txBody>
          <a:bodyPr>
            <a:noAutofit/>
          </a:bodyPr>
          <a:lstStyle/>
          <a:p>
            <a:pPr algn="ctr">
              <a:tabLst>
                <a:tab pos="4038600" algn="l"/>
              </a:tabLst>
            </a:pPr>
            <a:r>
              <a:rPr lang="fr-FR" sz="2600" b="1" dirty="0">
                <a:solidFill>
                  <a:srgbClr val="FF0000"/>
                </a:solidFill>
              </a:rPr>
              <a:t>Présentation du projet (1)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E17A1F-0203-0CEC-194B-30BD7C30FB2F}"/>
              </a:ext>
            </a:extLst>
          </p:cNvPr>
          <p:cNvSpPr/>
          <p:nvPr/>
        </p:nvSpPr>
        <p:spPr>
          <a:xfrm>
            <a:off x="615821" y="1536930"/>
            <a:ext cx="3071241" cy="14593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>
                <a:solidFill>
                  <a:schemeClr val="tx1"/>
                </a:solidFill>
                <a:latin typeface="TT Commons"/>
              </a:rPr>
              <a:t>PHOTO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9B3E84-6057-9D4B-64DF-156C1F8F0EEE}"/>
              </a:ext>
            </a:extLst>
          </p:cNvPr>
          <p:cNvSpPr/>
          <p:nvPr/>
        </p:nvSpPr>
        <p:spPr>
          <a:xfrm>
            <a:off x="299076" y="3293103"/>
            <a:ext cx="3854516" cy="2747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>
                <a:solidFill>
                  <a:schemeClr val="tx1"/>
                </a:solidFill>
                <a:latin typeface="TT Commons"/>
              </a:rPr>
              <a:t>PHOTO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43A36A2-734C-E6BD-56A5-928762F11E46}"/>
              </a:ext>
            </a:extLst>
          </p:cNvPr>
          <p:cNvCxnSpPr>
            <a:cxnSpLocks/>
          </p:cNvCxnSpPr>
          <p:nvPr/>
        </p:nvCxnSpPr>
        <p:spPr>
          <a:xfrm>
            <a:off x="4484341" y="1358595"/>
            <a:ext cx="0" cy="5020425"/>
          </a:xfrm>
          <a:prstGeom prst="line">
            <a:avLst/>
          </a:prstGeom>
          <a:ln w="19050">
            <a:solidFill>
              <a:srgbClr val="F02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F63642F8-B6C5-936E-847D-59539AC3F634}"/>
              </a:ext>
            </a:extLst>
          </p:cNvPr>
          <p:cNvSpPr txBox="1">
            <a:spLocks/>
          </p:cNvSpPr>
          <p:nvPr/>
        </p:nvSpPr>
        <p:spPr>
          <a:xfrm>
            <a:off x="4651490" y="1358595"/>
            <a:ext cx="7235709" cy="171890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144000">
              <a:spcBef>
                <a:spcPts val="0"/>
              </a:spcBef>
              <a:buBlip>
                <a:blip r:embed="rId4"/>
              </a:buBlip>
            </a:pPr>
            <a:r>
              <a:rPr lang="fr-FR" sz="1400" b="1" dirty="0">
                <a:latin typeface="TT Commons Normal" panose="02000506040000020004" pitchFamily="2" charset="0"/>
              </a:rPr>
              <a:t>Nom :</a:t>
            </a:r>
          </a:p>
          <a:p>
            <a:pPr marL="0" indent="-144000">
              <a:spcBef>
                <a:spcPts val="0"/>
              </a:spcBef>
              <a:buBlip>
                <a:blip r:embed="rId4"/>
              </a:buBlip>
            </a:pPr>
            <a:r>
              <a:rPr lang="fr-FR" sz="1400" b="1" dirty="0">
                <a:latin typeface="TT Commons Normal" panose="02000506040000020004" pitchFamily="2" charset="0"/>
              </a:rPr>
              <a:t>Maître d’ouvrage :</a:t>
            </a:r>
            <a:r>
              <a:rPr lang="fr-FR" sz="1400" dirty="0">
                <a:latin typeface="TT Commons Normal" panose="02000506040000020004" pitchFamily="2" charset="0"/>
              </a:rPr>
              <a:t> xx</a:t>
            </a:r>
          </a:p>
          <a:p>
            <a:pPr marL="0" indent="-144000">
              <a:spcBef>
                <a:spcPts val="0"/>
              </a:spcBef>
              <a:buBlip>
                <a:blip r:embed="rId4"/>
              </a:buBlip>
            </a:pPr>
            <a:r>
              <a:rPr lang="fr-FR" sz="1400" b="1" dirty="0">
                <a:latin typeface="TT Commons Normal" panose="02000506040000020004" pitchFamily="2" charset="0"/>
              </a:rPr>
              <a:t>Localisation : </a:t>
            </a:r>
          </a:p>
          <a:p>
            <a:pPr marL="0" indent="-144000">
              <a:spcBef>
                <a:spcPts val="0"/>
              </a:spcBef>
              <a:buBlip>
                <a:blip r:embed="rId4"/>
              </a:buBlip>
            </a:pPr>
            <a:r>
              <a:rPr lang="fr-FR" sz="1400" b="1" dirty="0">
                <a:latin typeface="TT Commons Normal" panose="02000506040000020004" pitchFamily="2" charset="0"/>
              </a:rPr>
              <a:t>Protections : </a:t>
            </a:r>
            <a:r>
              <a:rPr lang="fr-FR" sz="1400" dirty="0">
                <a:latin typeface="TT Commons Normal" panose="02000506040000020004" pitchFamily="2" charset="0"/>
              </a:rPr>
              <a:t>non protégé / site classé / Natura 2000…</a:t>
            </a:r>
          </a:p>
          <a:p>
            <a:pPr marL="0" indent="-144000">
              <a:spcBef>
                <a:spcPts val="0"/>
              </a:spcBef>
              <a:buBlip>
                <a:blip r:embed="rId4"/>
              </a:buBlip>
            </a:pPr>
            <a:r>
              <a:rPr lang="fr-FR" sz="1400" dirty="0">
                <a:latin typeface="TT Commons Normal" panose="02000506040000020004" pitchFamily="2" charset="0"/>
              </a:rPr>
              <a:t>​</a:t>
            </a:r>
            <a:r>
              <a:rPr lang="fr-FR" sz="1400" b="1" dirty="0">
                <a:effectLst/>
                <a:latin typeface="TT Commons Normal" panose="02000506040000020004"/>
                <a:ea typeface="Calibri" panose="020F0502020204030204" pitchFamily="34" charset="0"/>
              </a:rPr>
              <a:t>Document de gestion durable :</a:t>
            </a:r>
          </a:p>
          <a:p>
            <a:pPr marL="0" indent="-144000">
              <a:spcBef>
                <a:spcPts val="0"/>
              </a:spcBef>
              <a:buBlip>
                <a:blip r:embed="rId4"/>
              </a:buBlip>
            </a:pPr>
            <a:r>
              <a:rPr lang="fr-FR" sz="1400" b="1" dirty="0">
                <a:latin typeface="TT Commons Normal" panose="02000506040000020004"/>
              </a:rPr>
              <a:t>Certification : </a:t>
            </a:r>
            <a:r>
              <a:rPr lang="fr-FR" sz="1400" dirty="0">
                <a:latin typeface="TT Commons Normal" panose="02000506040000020004"/>
              </a:rPr>
              <a:t>PEFC / FSC</a:t>
            </a:r>
          </a:p>
          <a:p>
            <a:pPr marL="0" indent="-144000">
              <a:spcBef>
                <a:spcPts val="0"/>
              </a:spcBef>
              <a:buBlip>
                <a:blip r:embed="rId4"/>
              </a:buBlip>
            </a:pPr>
            <a:r>
              <a:rPr lang="fr-FR" sz="1400" b="1" dirty="0">
                <a:latin typeface="TT Commons Normal" panose="02000506040000020004"/>
              </a:rPr>
              <a:t>Surface totale du massif </a:t>
            </a:r>
            <a:r>
              <a:rPr lang="fr-FR" sz="1400" dirty="0">
                <a:latin typeface="TT Commons Normal" panose="02000506040000020004"/>
              </a:rPr>
              <a:t>(tous propriétaires confondus)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fr-FR" sz="1400" dirty="0">
              <a:latin typeface="TT Commons Normal" panose="02000506040000020004"/>
            </a:endParaRPr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B5878552-5BB1-7171-6239-DDC1849D5F1B}"/>
              </a:ext>
            </a:extLst>
          </p:cNvPr>
          <p:cNvSpPr txBox="1">
            <a:spLocks/>
          </p:cNvSpPr>
          <p:nvPr/>
        </p:nvSpPr>
        <p:spPr>
          <a:xfrm>
            <a:off x="4651490" y="3293103"/>
            <a:ext cx="6920727" cy="2921827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TT Commons Normal" panose="02000506040000020004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43510" algn="just">
              <a:spcBef>
                <a:spcPts val="600"/>
              </a:spcBef>
              <a:spcAft>
                <a:spcPts val="200"/>
              </a:spcAft>
              <a:buBlip>
                <a:blip r:embed="rId4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/>
              </a:rPr>
              <a:t>Phrase accroche synthétique du projet</a:t>
            </a:r>
            <a:endParaRPr lang="fr-FR" dirty="0">
              <a:latin typeface="Merriweather"/>
            </a:endParaRPr>
          </a:p>
          <a:p>
            <a:pPr algn="just" fontAlgn="base">
              <a:spcBef>
                <a:spcPts val="600"/>
              </a:spcBef>
              <a:spcAft>
                <a:spcPts val="200"/>
              </a:spcAft>
            </a:pPr>
            <a:r>
              <a:rPr lang="fr-FR" sz="1200" dirty="0" err="1">
                <a:latin typeface="TT Commons Normal"/>
              </a:rPr>
              <a:t>ltima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Syriarum</a:t>
            </a:r>
            <a:r>
              <a:rPr lang="fr-FR" sz="1200" dirty="0">
                <a:latin typeface="TT Commons Normal"/>
              </a:rPr>
              <a:t> est </a:t>
            </a:r>
            <a:r>
              <a:rPr lang="fr-FR" sz="1200" dirty="0" err="1">
                <a:latin typeface="TT Commons Normal"/>
              </a:rPr>
              <a:t>Palaestina</a:t>
            </a:r>
            <a:r>
              <a:rPr lang="fr-FR" sz="1200" dirty="0">
                <a:latin typeface="TT Commons Normal"/>
              </a:rPr>
              <a:t> per </a:t>
            </a:r>
            <a:r>
              <a:rPr lang="fr-FR" sz="1200" dirty="0" err="1">
                <a:latin typeface="TT Commons Normal"/>
              </a:rPr>
              <a:t>intervalla</a:t>
            </a:r>
            <a:r>
              <a:rPr lang="fr-FR" sz="1200" dirty="0">
                <a:latin typeface="TT Commons Normal"/>
              </a:rPr>
              <a:t> magna </a:t>
            </a:r>
            <a:r>
              <a:rPr lang="fr-FR" sz="1200" dirty="0" err="1">
                <a:latin typeface="TT Commons Normal"/>
              </a:rPr>
              <a:t>protenta</a:t>
            </a:r>
            <a:r>
              <a:rPr lang="fr-FR" sz="1200" dirty="0">
                <a:latin typeface="TT Commons Normal"/>
              </a:rPr>
              <a:t>, </a:t>
            </a:r>
            <a:r>
              <a:rPr lang="fr-FR" sz="1200" dirty="0" err="1">
                <a:latin typeface="TT Commons Normal"/>
              </a:rPr>
              <a:t>cultis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abundans</a:t>
            </a:r>
            <a:r>
              <a:rPr lang="fr-FR" sz="1200" dirty="0">
                <a:latin typeface="TT Commons Normal"/>
              </a:rPr>
              <a:t> terris et </a:t>
            </a:r>
            <a:r>
              <a:rPr lang="fr-FR" sz="1200" dirty="0" err="1">
                <a:latin typeface="TT Commons Normal"/>
              </a:rPr>
              <a:t>nitidis</a:t>
            </a:r>
            <a:r>
              <a:rPr lang="fr-FR" sz="1200" dirty="0">
                <a:latin typeface="TT Commons Normal"/>
              </a:rPr>
              <a:t> et </a:t>
            </a:r>
            <a:r>
              <a:rPr lang="fr-FR" sz="1200" dirty="0" err="1">
                <a:latin typeface="TT Commons Normal"/>
              </a:rPr>
              <a:t>civitates</a:t>
            </a:r>
            <a:r>
              <a:rPr lang="fr-FR" sz="1200" dirty="0">
                <a:latin typeface="TT Commons Normal"/>
              </a:rPr>
              <a:t> habens </a:t>
            </a:r>
            <a:r>
              <a:rPr lang="fr-FR" sz="1200" dirty="0" err="1">
                <a:latin typeface="TT Commons Normal"/>
              </a:rPr>
              <a:t>quasdam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egregias</a:t>
            </a:r>
            <a:r>
              <a:rPr lang="fr-FR" sz="1200" dirty="0">
                <a:latin typeface="TT Commons Normal"/>
              </a:rPr>
              <a:t>, </a:t>
            </a:r>
            <a:r>
              <a:rPr lang="fr-FR" sz="1200" dirty="0" err="1">
                <a:latin typeface="TT Commons Normal"/>
              </a:rPr>
              <a:t>nullam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nulli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cedentem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sed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sibi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vicissim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velut</a:t>
            </a:r>
            <a:r>
              <a:rPr lang="fr-FR" sz="1200" dirty="0">
                <a:latin typeface="TT Commons Normal"/>
              </a:rPr>
              <a:t> ad </a:t>
            </a:r>
            <a:r>
              <a:rPr lang="fr-FR" sz="1200" dirty="0" err="1">
                <a:latin typeface="TT Commons Normal"/>
              </a:rPr>
              <a:t>perpendiculum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aemulas</a:t>
            </a:r>
            <a:r>
              <a:rPr lang="fr-FR" sz="1200" dirty="0">
                <a:latin typeface="TT Commons Normal"/>
              </a:rPr>
              <a:t>: </a:t>
            </a:r>
            <a:r>
              <a:rPr lang="fr-FR" sz="1200" dirty="0" err="1">
                <a:latin typeface="TT Commons Normal"/>
              </a:rPr>
              <a:t>Caesaream</a:t>
            </a:r>
            <a:r>
              <a:rPr lang="fr-FR" sz="1200" dirty="0">
                <a:latin typeface="TT Commons Normal"/>
              </a:rPr>
              <a:t>, </a:t>
            </a:r>
            <a:r>
              <a:rPr lang="fr-FR" sz="1200" dirty="0" err="1">
                <a:latin typeface="TT Commons Normal"/>
              </a:rPr>
              <a:t>quam</a:t>
            </a:r>
            <a:r>
              <a:rPr lang="fr-FR" sz="1200" dirty="0">
                <a:latin typeface="TT Commons Normal"/>
              </a:rPr>
              <a:t> ad </a:t>
            </a:r>
            <a:r>
              <a:rPr lang="fr-FR" sz="1200" dirty="0" err="1">
                <a:latin typeface="TT Commons Normal"/>
              </a:rPr>
              <a:t>honorem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Octaviani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principis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exaedificavit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Herodes</a:t>
            </a:r>
            <a:r>
              <a:rPr lang="fr-FR" sz="1200" dirty="0">
                <a:latin typeface="TT Commons Normal"/>
              </a:rPr>
              <a:t>, et </a:t>
            </a:r>
            <a:r>
              <a:rPr lang="fr-FR" sz="1200" dirty="0" err="1">
                <a:latin typeface="TT Commons Normal"/>
              </a:rPr>
              <a:t>Eleutheropolim</a:t>
            </a:r>
            <a:r>
              <a:rPr lang="fr-FR" sz="1200" dirty="0">
                <a:latin typeface="TT Commons Normal"/>
              </a:rPr>
              <a:t> et </a:t>
            </a:r>
            <a:r>
              <a:rPr lang="fr-FR" sz="1200" dirty="0" err="1">
                <a:latin typeface="TT Commons Normal"/>
              </a:rPr>
              <a:t>Neapolim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itidemque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Ascalonem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Gazam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aevo</a:t>
            </a:r>
            <a:r>
              <a:rPr lang="fr-FR" sz="1200" dirty="0">
                <a:latin typeface="TT Commons Normal"/>
              </a:rPr>
              <a:t> superiore </a:t>
            </a:r>
            <a:r>
              <a:rPr lang="fr-FR" sz="1200" dirty="0" err="1">
                <a:latin typeface="TT Commons Normal"/>
              </a:rPr>
              <a:t>exstructas</a:t>
            </a:r>
            <a:r>
              <a:rPr lang="fr-FR" sz="1200" dirty="0">
                <a:latin typeface="TT Commons Normal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200"/>
              </a:spcAft>
            </a:pPr>
            <a:endParaRPr lang="fr-FR" sz="1200" dirty="0">
              <a:solidFill>
                <a:srgbClr val="000000"/>
              </a:solidFill>
              <a:latin typeface="TT Commons Normal"/>
            </a:endParaRPr>
          </a:p>
          <a:p>
            <a:pPr indent="-143510" algn="just" fontAlgn="base">
              <a:spcBef>
                <a:spcPts val="600"/>
              </a:spcBef>
              <a:spcAft>
                <a:spcPts val="200"/>
              </a:spcAft>
              <a:buBlip>
                <a:blip r:embed="rId4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/>
              </a:rPr>
              <a:t>Travaux envisagés </a:t>
            </a:r>
            <a:endParaRPr lang="fr-FR" sz="1400" b="1" dirty="0">
              <a:solidFill>
                <a:srgbClr val="0F2846"/>
              </a:solidFill>
              <a:latin typeface="Merriweather" panose="00000500000000000000" pitchFamily="2" charset="0"/>
            </a:endParaRPr>
          </a:p>
          <a:p>
            <a:pPr algn="just" fontAlgn="base">
              <a:spcBef>
                <a:spcPts val="600"/>
              </a:spcBef>
              <a:spcAft>
                <a:spcPts val="200"/>
              </a:spcAft>
            </a:pPr>
            <a:r>
              <a:rPr lang="fr-FR" sz="1200" dirty="0" err="1">
                <a:latin typeface="TT Commons Normal"/>
              </a:rPr>
              <a:t>Homines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enim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eruditos</a:t>
            </a:r>
            <a:r>
              <a:rPr lang="fr-FR" sz="1200" dirty="0">
                <a:latin typeface="TT Commons Normal"/>
              </a:rPr>
              <a:t> et </a:t>
            </a:r>
            <a:r>
              <a:rPr lang="fr-FR" sz="1200" dirty="0" err="1">
                <a:latin typeface="TT Commons Normal"/>
              </a:rPr>
              <a:t>sobrios</a:t>
            </a:r>
            <a:r>
              <a:rPr lang="fr-FR" sz="1200" dirty="0">
                <a:latin typeface="TT Commons Normal"/>
              </a:rPr>
              <a:t> ut </a:t>
            </a:r>
            <a:r>
              <a:rPr lang="fr-FR" sz="1200" dirty="0" err="1">
                <a:latin typeface="TT Commons Normal"/>
              </a:rPr>
              <a:t>infaustos</a:t>
            </a:r>
            <a:r>
              <a:rPr lang="fr-FR" sz="1200" dirty="0">
                <a:latin typeface="TT Commons Normal"/>
              </a:rPr>
              <a:t> et inutiles </a:t>
            </a:r>
            <a:r>
              <a:rPr lang="fr-FR" sz="1200" dirty="0" err="1">
                <a:latin typeface="TT Commons Normal"/>
              </a:rPr>
              <a:t>vitant</a:t>
            </a:r>
            <a:r>
              <a:rPr lang="fr-FR" sz="1200" dirty="0">
                <a:latin typeface="TT Commons Normal"/>
              </a:rPr>
              <a:t>, </a:t>
            </a:r>
            <a:r>
              <a:rPr lang="fr-FR" sz="1200" dirty="0" err="1">
                <a:latin typeface="TT Commons Normal"/>
              </a:rPr>
              <a:t>eo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quoque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accedente</a:t>
            </a:r>
            <a:r>
              <a:rPr lang="fr-FR" sz="1200" dirty="0">
                <a:latin typeface="TT Commons Normal"/>
              </a:rPr>
              <a:t> quod et </a:t>
            </a:r>
            <a:r>
              <a:rPr lang="fr-FR" sz="1200" dirty="0" err="1">
                <a:latin typeface="TT Commons Normal"/>
              </a:rPr>
              <a:t>nomenclatores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adsueti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haec</a:t>
            </a:r>
            <a:r>
              <a:rPr lang="fr-FR" sz="1200" dirty="0">
                <a:latin typeface="TT Commons Normal"/>
              </a:rPr>
              <a:t> et </a:t>
            </a:r>
            <a:r>
              <a:rPr lang="fr-FR" sz="1200" dirty="0" err="1">
                <a:latin typeface="TT Commons Normal"/>
              </a:rPr>
              <a:t>talia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venditare</a:t>
            </a:r>
            <a:r>
              <a:rPr lang="fr-FR" sz="1200" dirty="0">
                <a:latin typeface="TT Commons Normal"/>
              </a:rPr>
              <a:t>, </a:t>
            </a:r>
            <a:r>
              <a:rPr lang="fr-FR" sz="1200" dirty="0" err="1">
                <a:latin typeface="TT Commons Normal"/>
              </a:rPr>
              <a:t>mercede</a:t>
            </a:r>
            <a:r>
              <a:rPr lang="fr-FR" sz="1200" dirty="0">
                <a:latin typeface="TT Commons Normal"/>
              </a:rPr>
              <a:t> accepta </a:t>
            </a:r>
            <a:r>
              <a:rPr lang="fr-FR" sz="1200" dirty="0" err="1">
                <a:latin typeface="TT Commons Normal"/>
              </a:rPr>
              <a:t>lucris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quosdam</a:t>
            </a:r>
            <a:r>
              <a:rPr lang="fr-FR" sz="1200" dirty="0">
                <a:latin typeface="TT Commons Normal"/>
              </a:rPr>
              <a:t> et </a:t>
            </a:r>
            <a:r>
              <a:rPr lang="fr-FR" sz="1200" dirty="0" err="1">
                <a:latin typeface="TT Commons Normal"/>
              </a:rPr>
              <a:t>prandiis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inserunt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subditicios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ignobiles</a:t>
            </a:r>
            <a:r>
              <a:rPr lang="fr-FR" sz="1200" dirty="0">
                <a:latin typeface="TT Commons Normal"/>
              </a:rPr>
              <a:t> et </a:t>
            </a:r>
            <a:r>
              <a:rPr lang="fr-FR" sz="1200" b="1" dirty="0" err="1">
                <a:latin typeface="TT Commons Normal"/>
              </a:rPr>
              <a:t>obscuros</a:t>
            </a:r>
            <a:r>
              <a:rPr lang="fr-FR" sz="1200" b="1" dirty="0">
                <a:latin typeface="TT Commons Normal"/>
              </a:rPr>
              <a:t>, </a:t>
            </a:r>
            <a:r>
              <a:rPr lang="fr-FR" sz="1200" b="1" dirty="0" err="1">
                <a:latin typeface="TT Commons Normal"/>
              </a:rPr>
              <a:t>quas</a:t>
            </a:r>
            <a:r>
              <a:rPr lang="fr-FR" sz="1200" b="1" dirty="0">
                <a:latin typeface="TT Commons Normal"/>
              </a:rPr>
              <a:t> </a:t>
            </a:r>
            <a:r>
              <a:rPr lang="fr-FR" sz="1200" b="1" dirty="0" err="1">
                <a:latin typeface="TT Commons Normal"/>
              </a:rPr>
              <a:t>recensere</a:t>
            </a:r>
            <a:r>
              <a:rPr lang="fr-FR" sz="1200" b="1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puto</a:t>
            </a:r>
            <a:r>
              <a:rPr lang="fr-FR" sz="1200" dirty="0">
                <a:latin typeface="TT Commons Normal"/>
              </a:rPr>
              <a:t> nunc </a:t>
            </a:r>
            <a:r>
              <a:rPr lang="fr-FR" sz="1200" dirty="0" err="1">
                <a:latin typeface="TT Commons Normal"/>
              </a:rPr>
              <a:t>oportunum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absque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Mesopotamia</a:t>
            </a:r>
            <a:r>
              <a:rPr lang="fr-FR" sz="1200" dirty="0">
                <a:latin typeface="TT Commons Normal"/>
              </a:rPr>
              <a:t> digesta, cum </a:t>
            </a:r>
            <a:r>
              <a:rPr lang="fr-FR" sz="1200" dirty="0" err="1">
                <a:latin typeface="TT Commons Normal"/>
              </a:rPr>
              <a:t>bella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Parthica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dicerentur</a:t>
            </a:r>
            <a:r>
              <a:rPr lang="fr-FR" sz="1200" dirty="0">
                <a:latin typeface="TT Commons Normal"/>
              </a:rPr>
              <a:t>, et </a:t>
            </a:r>
            <a:r>
              <a:rPr lang="fr-FR" sz="1200" dirty="0" err="1">
                <a:latin typeface="TT Commons Normal"/>
              </a:rPr>
              <a:t>Aegypto</a:t>
            </a:r>
            <a:r>
              <a:rPr lang="fr-FR" sz="1200" dirty="0">
                <a:latin typeface="TT Commons Normal"/>
              </a:rPr>
              <a:t>, </a:t>
            </a:r>
            <a:r>
              <a:rPr lang="fr-FR" sz="1200" dirty="0" err="1">
                <a:latin typeface="TT Commons Normal"/>
              </a:rPr>
              <a:t>quam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necessario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aliud</a:t>
            </a:r>
            <a:r>
              <a:rPr lang="fr-FR" sz="1200" dirty="0">
                <a:latin typeface="TT Commons Normal"/>
              </a:rPr>
              <a:t> </a:t>
            </a:r>
            <a:r>
              <a:rPr lang="fr-FR" sz="1200" dirty="0" err="1">
                <a:latin typeface="TT Commons Normal"/>
              </a:rPr>
              <a:t>reieci</a:t>
            </a:r>
            <a:r>
              <a:rPr lang="fr-FR" sz="1200" dirty="0">
                <a:latin typeface="TT Commons Normal"/>
              </a:rPr>
              <a:t> ad </a:t>
            </a:r>
            <a:r>
              <a:rPr lang="fr-FR" sz="1200" dirty="0" err="1">
                <a:latin typeface="TT Commons Normal"/>
              </a:rPr>
              <a:t>tempus</a:t>
            </a:r>
            <a:r>
              <a:rPr lang="fr-FR" sz="1200" dirty="0">
                <a:latin typeface="TT Commons Norm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399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2.png">
            <a:extLst>
              <a:ext uri="{FF2B5EF4-FFF2-40B4-BE49-F238E27FC236}">
                <a16:creationId xmlns:a16="http://schemas.microsoft.com/office/drawing/2014/main" id="{004324F5-CF6F-4E68-A52F-6B22F4FB9C2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90513" y="230285"/>
            <a:ext cx="947444" cy="948225"/>
          </a:xfrm>
          <a:prstGeom prst="rect">
            <a:avLst/>
          </a:prstGeom>
          <a:ln/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FD39DAB-479D-B29A-D5B8-99DF3FE02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234" y="230530"/>
            <a:ext cx="2608840" cy="81733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AA06A6E7-DF52-8A03-7353-1617B2D1A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2615" y="589278"/>
            <a:ext cx="6578079" cy="575637"/>
          </a:xfrm>
        </p:spPr>
        <p:txBody>
          <a:bodyPr>
            <a:noAutofit/>
          </a:bodyPr>
          <a:lstStyle/>
          <a:p>
            <a:pPr algn="ctr">
              <a:tabLst>
                <a:tab pos="4038600" algn="l"/>
              </a:tabLst>
            </a:pPr>
            <a:r>
              <a:rPr lang="fr-FR" sz="2600" b="1" dirty="0">
                <a:solidFill>
                  <a:srgbClr val="FF0000"/>
                </a:solidFill>
              </a:rPr>
              <a:t>Présentation du projet (2)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43A36A2-734C-E6BD-56A5-928762F11E46}"/>
              </a:ext>
            </a:extLst>
          </p:cNvPr>
          <p:cNvCxnSpPr>
            <a:cxnSpLocks/>
          </p:cNvCxnSpPr>
          <p:nvPr/>
        </p:nvCxnSpPr>
        <p:spPr>
          <a:xfrm>
            <a:off x="4651490" y="1362497"/>
            <a:ext cx="0" cy="5020425"/>
          </a:xfrm>
          <a:prstGeom prst="line">
            <a:avLst/>
          </a:prstGeom>
          <a:ln w="19050">
            <a:solidFill>
              <a:srgbClr val="F02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8A94EEE-E47E-49AD-6D81-18DA93694280}"/>
              </a:ext>
            </a:extLst>
          </p:cNvPr>
          <p:cNvSpPr/>
          <p:nvPr/>
        </p:nvSpPr>
        <p:spPr>
          <a:xfrm>
            <a:off x="353077" y="1347123"/>
            <a:ext cx="4125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44000" algn="just">
              <a:spcBef>
                <a:spcPts val="600"/>
              </a:spcBef>
              <a:spcAft>
                <a:spcPts val="200"/>
              </a:spcAft>
              <a:buBlip>
                <a:blip r:embed="rId4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Coût &amp; plan de financement du projet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46AE54-29D9-9EB0-FE44-93DB9D2F383C}"/>
              </a:ext>
            </a:extLst>
          </p:cNvPr>
          <p:cNvSpPr/>
          <p:nvPr/>
        </p:nvSpPr>
        <p:spPr>
          <a:xfrm>
            <a:off x="371358" y="4037635"/>
            <a:ext cx="3926450" cy="620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44000">
              <a:spcBef>
                <a:spcPts val="600"/>
              </a:spcBef>
              <a:spcAft>
                <a:spcPts val="1000"/>
              </a:spcAft>
              <a:buBlip>
                <a:blip r:embed="rId4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Calendrier</a:t>
            </a:r>
            <a:r>
              <a:rPr lang="fr-FR" sz="1400" dirty="0">
                <a:solidFill>
                  <a:srgbClr val="0F2846"/>
                </a:solidFill>
                <a:latin typeface="Merriweather" panose="00000500000000000000" pitchFamily="2" charset="0"/>
              </a:rPr>
              <a:t> </a:t>
            </a: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prévisionnel des travaux :</a:t>
            </a:r>
            <a:endParaRPr lang="fr-FR" sz="1200" dirty="0">
              <a:latin typeface="TT Commons Normal" panose="02000506040000020004" pitchFamily="2" charset="0"/>
            </a:endParaRPr>
          </a:p>
          <a:p>
            <a:pPr marL="288000" indent="-144000">
              <a:spcAft>
                <a:spcPts val="200"/>
              </a:spcAft>
              <a:buBlip>
                <a:blip r:embed="rId5"/>
              </a:buBlip>
            </a:pPr>
            <a:r>
              <a:rPr lang="fr-FR" sz="1200" b="1" dirty="0">
                <a:latin typeface="TT Commons Normal" panose="02000506040000020004" pitchFamily="2" charset="0"/>
              </a:rPr>
              <a:t>2023</a:t>
            </a:r>
            <a:r>
              <a:rPr lang="fr-FR" sz="1200" dirty="0">
                <a:latin typeface="TT Commons Normal" panose="02000506040000020004" pitchFamily="2" charset="0"/>
              </a:rPr>
              <a:t> XXX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24EF611-2F98-6C8B-C25D-9431BC943A09}"/>
              </a:ext>
            </a:extLst>
          </p:cNvPr>
          <p:cNvSpPr txBox="1"/>
          <p:nvPr/>
        </p:nvSpPr>
        <p:spPr>
          <a:xfrm>
            <a:off x="371358" y="4879050"/>
            <a:ext cx="234949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indent="-143510">
              <a:spcBef>
                <a:spcPts val="600"/>
              </a:spcBef>
              <a:spcAft>
                <a:spcPts val="1000"/>
              </a:spcAft>
              <a:buBlip>
                <a:blip r:embed="rId4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/>
              </a:rPr>
              <a:t>Type de projet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016A95-B798-EC6E-1B5A-6218B343FE69}"/>
              </a:ext>
            </a:extLst>
          </p:cNvPr>
          <p:cNvSpPr/>
          <p:nvPr/>
        </p:nvSpPr>
        <p:spPr>
          <a:xfrm>
            <a:off x="5457423" y="4044044"/>
            <a:ext cx="6178069" cy="1333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44000" algn="just">
              <a:buBlip>
                <a:blip r:embed="rId4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Points saillants du projet</a:t>
            </a:r>
          </a:p>
          <a:p>
            <a:pPr algn="just">
              <a:spcAft>
                <a:spcPts val="200"/>
              </a:spcAft>
            </a:pPr>
            <a:endParaRPr lang="fr-FR" sz="1200" b="1" dirty="0">
              <a:solidFill>
                <a:srgbClr val="0F2846"/>
              </a:solidFill>
              <a:latin typeface="Merriweather" panose="00000500000000000000" pitchFamily="2" charset="0"/>
            </a:endParaRPr>
          </a:p>
          <a:p>
            <a:pPr marL="288000" indent="-144000" algn="just">
              <a:spcBef>
                <a:spcPts val="0"/>
              </a:spcBef>
              <a:spcAft>
                <a:spcPts val="200"/>
              </a:spcAft>
              <a:buBlip>
                <a:blip r:embed="rId5"/>
              </a:buBlip>
            </a:pPr>
            <a:r>
              <a:rPr lang="fr-FR" sz="1200" dirty="0">
                <a:latin typeface="TT Commons Normal" panose="02000506040000020004" pitchFamily="2" charset="0"/>
              </a:rPr>
              <a:t>XXX</a:t>
            </a:r>
          </a:p>
          <a:p>
            <a:pPr marL="288000" indent="-144000" algn="just">
              <a:spcBef>
                <a:spcPts val="0"/>
              </a:spcBef>
              <a:spcAft>
                <a:spcPts val="200"/>
              </a:spcAft>
              <a:buBlip>
                <a:blip r:embed="rId5"/>
              </a:buBlip>
            </a:pPr>
            <a:r>
              <a:rPr lang="fr-FR" sz="1200" dirty="0">
                <a:latin typeface="TT Commons Normal" panose="02000506040000020004" pitchFamily="2" charset="0"/>
              </a:rPr>
              <a:t>XXX</a:t>
            </a:r>
          </a:p>
          <a:p>
            <a:pPr marL="144000" algn="just">
              <a:spcBef>
                <a:spcPts val="0"/>
              </a:spcBef>
              <a:spcAft>
                <a:spcPts val="200"/>
              </a:spcAft>
            </a:pPr>
            <a:endParaRPr lang="fr-FR" sz="1200" dirty="0">
              <a:latin typeface="TT Commons Normal" panose="02000506040000020004" pitchFamily="2" charset="0"/>
            </a:endParaRPr>
          </a:p>
          <a:p>
            <a:pPr marL="144000" algn="just">
              <a:spcBef>
                <a:spcPts val="0"/>
              </a:spcBef>
              <a:spcAft>
                <a:spcPts val="200"/>
              </a:spcAft>
            </a:pPr>
            <a:endParaRPr lang="fr-FR" sz="1200" dirty="0">
              <a:latin typeface="TT Commons Normal" panose="02000506040000020004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DCD4F01-4390-A5B5-78DE-4DD468F31DD1}"/>
              </a:ext>
            </a:extLst>
          </p:cNvPr>
          <p:cNvSpPr txBox="1"/>
          <p:nvPr/>
        </p:nvSpPr>
        <p:spPr>
          <a:xfrm>
            <a:off x="5457423" y="5338351"/>
            <a:ext cx="6148100" cy="9438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-144000" algn="just">
              <a:buBlip>
                <a:blip r:embed="rId4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Mesure d’impact </a:t>
            </a:r>
            <a:r>
              <a:rPr lang="fr-FR" sz="1400" b="1" dirty="0">
                <a:solidFill>
                  <a:srgbClr val="00B0F0"/>
                </a:solidFill>
                <a:latin typeface="Merriweather" panose="00000500000000000000" pitchFamily="2" charset="0"/>
              </a:rPr>
              <a:t>  </a:t>
            </a:r>
          </a:p>
          <a:p>
            <a:pPr marL="288000" indent="-144000" algn="just">
              <a:spcAft>
                <a:spcPts val="200"/>
              </a:spcAft>
              <a:buBlip>
                <a:blip r:embed="rId5"/>
              </a:buBlip>
            </a:pPr>
            <a:r>
              <a:rPr lang="fr-FR" sz="1200" dirty="0">
                <a:latin typeface="TT Commons Normal" panose="02000506040000020004" pitchFamily="2" charset="0"/>
              </a:rPr>
              <a:t>Oui/Non </a:t>
            </a:r>
          </a:p>
          <a:p>
            <a:pPr marL="288000" indent="-144000" algn="just">
              <a:spcAft>
                <a:spcPts val="200"/>
              </a:spcAft>
              <a:buBlip>
                <a:blip r:embed="rId5"/>
              </a:buBlip>
            </a:pPr>
            <a:r>
              <a:rPr lang="fr-FR" sz="1200" dirty="0">
                <a:latin typeface="TT Commons Normal" panose="02000506040000020004" pitchFamily="2" charset="0"/>
              </a:rPr>
              <a:t>Indicateurs : </a:t>
            </a:r>
          </a:p>
          <a:p>
            <a:pPr algn="just"/>
            <a:endParaRPr lang="fr-FR" sz="1400" b="1" dirty="0">
              <a:solidFill>
                <a:srgbClr val="0F2846"/>
              </a:solidFill>
              <a:latin typeface="Merriweather" panose="000005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409DAA-8310-F4BA-AF83-28AE5EAFD846}"/>
              </a:ext>
            </a:extLst>
          </p:cNvPr>
          <p:cNvSpPr/>
          <p:nvPr/>
        </p:nvSpPr>
        <p:spPr>
          <a:xfrm>
            <a:off x="5778732" y="1616884"/>
            <a:ext cx="5250424" cy="22365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>
                <a:solidFill>
                  <a:schemeClr val="tx1"/>
                </a:solidFill>
                <a:latin typeface="TT Commons"/>
              </a:rPr>
              <a:t>PHOTO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033346-03D7-CFED-67C4-404CB9AE9566}"/>
              </a:ext>
            </a:extLst>
          </p:cNvPr>
          <p:cNvSpPr/>
          <p:nvPr/>
        </p:nvSpPr>
        <p:spPr>
          <a:xfrm>
            <a:off x="431108" y="5439924"/>
            <a:ext cx="192000" cy="192000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67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8669793-1A49-B54F-F01C-94B20735D621}"/>
              </a:ext>
            </a:extLst>
          </p:cNvPr>
          <p:cNvSpPr txBox="1"/>
          <p:nvPr/>
        </p:nvSpPr>
        <p:spPr>
          <a:xfrm>
            <a:off x="862355" y="5469824"/>
            <a:ext cx="2451115" cy="20005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533"/>
              </a:spcAft>
            </a:pPr>
            <a:r>
              <a:rPr lang="fr-FR" sz="1300" dirty="0">
                <a:latin typeface="+mj-lt"/>
              </a:rPr>
              <a:t>Développement des moyens DFCI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5687510-913B-7B9A-2DEA-79BE7402C3B8}"/>
              </a:ext>
            </a:extLst>
          </p:cNvPr>
          <p:cNvSpPr txBox="1"/>
          <p:nvPr/>
        </p:nvSpPr>
        <p:spPr>
          <a:xfrm>
            <a:off x="864720" y="6081587"/>
            <a:ext cx="3433087" cy="20005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533"/>
              </a:spcAft>
            </a:pPr>
            <a:r>
              <a:rPr lang="fr-FR" sz="1300" dirty="0">
                <a:latin typeface="+mj-lt"/>
              </a:rPr>
              <a:t>Réhabilitation de zones forestières brûlées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FDB8A64-44BA-EBD8-9CCD-6DE4F68152B0}"/>
              </a:ext>
            </a:extLst>
          </p:cNvPr>
          <p:cNvSpPr/>
          <p:nvPr/>
        </p:nvSpPr>
        <p:spPr>
          <a:xfrm>
            <a:off x="431108" y="6119592"/>
            <a:ext cx="192000" cy="192000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67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2F9157-5D41-1D32-D7AA-507968E085E3}"/>
              </a:ext>
            </a:extLst>
          </p:cNvPr>
          <p:cNvSpPr/>
          <p:nvPr/>
        </p:nvSpPr>
        <p:spPr>
          <a:xfrm>
            <a:off x="431108" y="5789590"/>
            <a:ext cx="192000" cy="192000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AAD3461-462F-63BD-3DCD-D661544EB8AB}"/>
              </a:ext>
            </a:extLst>
          </p:cNvPr>
          <p:cNvSpPr txBox="1"/>
          <p:nvPr/>
        </p:nvSpPr>
        <p:spPr>
          <a:xfrm>
            <a:off x="857792" y="5784952"/>
            <a:ext cx="3781745" cy="20005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533"/>
              </a:spcAft>
            </a:pPr>
            <a:r>
              <a:rPr lang="fr-FR" sz="1300" dirty="0">
                <a:latin typeface="+mj-lt"/>
                <a:cs typeface="Calibri Light"/>
              </a:rPr>
              <a:t>Aménagement cours d’eau, mare, étang, zones humides</a:t>
            </a:r>
          </a:p>
        </p:txBody>
      </p:sp>
      <p:graphicFrame>
        <p:nvGraphicFramePr>
          <p:cNvPr id="22" name="Tableau 6">
            <a:extLst>
              <a:ext uri="{FF2B5EF4-FFF2-40B4-BE49-F238E27FC236}">
                <a16:creationId xmlns:a16="http://schemas.microsoft.com/office/drawing/2014/main" id="{29FB63CF-C091-2163-7CE9-368611973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776704"/>
              </p:ext>
            </p:extLst>
          </p:nvPr>
        </p:nvGraphicFramePr>
        <p:xfrm>
          <a:off x="371358" y="1717530"/>
          <a:ext cx="4202513" cy="22365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2337">
                  <a:extLst>
                    <a:ext uri="{9D8B030D-6E8A-4147-A177-3AD203B41FA5}">
                      <a16:colId xmlns:a16="http://schemas.microsoft.com/office/drawing/2014/main" val="2142977300"/>
                    </a:ext>
                  </a:extLst>
                </a:gridCol>
                <a:gridCol w="1340176">
                  <a:extLst>
                    <a:ext uri="{9D8B030D-6E8A-4147-A177-3AD203B41FA5}">
                      <a16:colId xmlns:a16="http://schemas.microsoft.com/office/drawing/2014/main" val="897783278"/>
                    </a:ext>
                  </a:extLst>
                </a:gridCol>
              </a:tblGrid>
              <a:tr h="316265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chemeClr val="bg1"/>
                          </a:solidFill>
                          <a:latin typeface="TT Commons"/>
                        </a:rPr>
                        <a:t>Coût de l’opération  </a:t>
                      </a:r>
                      <a:endParaRPr lang="fr-FR" sz="1400" dirty="0">
                        <a:solidFill>
                          <a:schemeClr val="bg1"/>
                        </a:solidFill>
                        <a:latin typeface="TT Commons"/>
                      </a:endParaRP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84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dirty="0">
                          <a:solidFill>
                            <a:schemeClr val="bg1"/>
                          </a:solidFill>
                          <a:latin typeface="TT Commons"/>
                        </a:rPr>
                        <a:t>xx € HT/TTC </a:t>
                      </a:r>
                      <a:endParaRPr lang="fr-FR" sz="1400" dirty="0">
                        <a:solidFill>
                          <a:schemeClr val="bg1"/>
                        </a:solidFill>
                        <a:latin typeface="TT Common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649187"/>
                  </a:ext>
                </a:extLst>
              </a:tr>
              <a:tr h="213665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F2846"/>
                          </a:solidFill>
                          <a:latin typeface="TT Commons"/>
                        </a:rPr>
                        <a:t>Financeur 1 (préciser si obtenu ou sollicité)</a:t>
                      </a: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33736"/>
                  </a:ext>
                </a:extLst>
              </a:tr>
              <a:tr h="335918">
                <a:tc gridSpan="2"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F2846"/>
                          </a:solidFill>
                          <a:latin typeface="TT Commons"/>
                        </a:rPr>
                        <a:t>Financeur 2 (préciser si obtenu ou sollicité)                                          xx €</a:t>
                      </a: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fr-FR" sz="1200" dirty="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674870"/>
                  </a:ext>
                </a:extLst>
              </a:tr>
              <a:tr h="201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F2846"/>
                          </a:solidFill>
                          <a:latin typeface="TT Commons"/>
                        </a:rPr>
                        <a:t>Autofinancement</a:t>
                      </a: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274678"/>
                  </a:ext>
                </a:extLst>
              </a:tr>
              <a:tr h="335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F2846"/>
                          </a:solidFill>
                          <a:latin typeface="TT Commons"/>
                        </a:rPr>
                        <a:t>Reste à charge global (avant subvention de la fondation </a:t>
                      </a:r>
                      <a:r>
                        <a:rPr lang="fr-FR" sz="1200" b="0" dirty="0" err="1">
                          <a:solidFill>
                            <a:srgbClr val="0F2846"/>
                          </a:solidFill>
                          <a:latin typeface="TT Commons"/>
                        </a:rPr>
                        <a:t>Fransylva</a:t>
                      </a:r>
                      <a:endParaRPr lang="fr-FR" sz="1200" b="0" dirty="0">
                        <a:solidFill>
                          <a:srgbClr val="0F2846"/>
                        </a:solidFill>
                        <a:latin typeface="TT Commons"/>
                      </a:endParaRPr>
                    </a:p>
                  </a:txBody>
                  <a:tcPr>
                    <a:lnL w="6350">
                      <a:solidFill>
                        <a:srgbClr val="0F2846"/>
                      </a:solidFill>
                    </a:lnL>
                    <a:lnR w="6350">
                      <a:solidFill>
                        <a:srgbClr val="0F2846"/>
                      </a:solidFill>
                    </a:lnR>
                    <a:lnT w="6350">
                      <a:solidFill>
                        <a:srgbClr val="0F2846"/>
                      </a:solidFill>
                    </a:lnT>
                    <a:lnB w="6350">
                      <a:solidFill>
                        <a:srgbClr val="0F284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fr-FR" sz="1200" dirty="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</a:p>
                  </a:txBody>
                  <a:tcPr>
                    <a:lnL w="6350">
                      <a:solidFill>
                        <a:srgbClr val="0F2846"/>
                      </a:solidFill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F2846"/>
                      </a:solidFill>
                    </a:lnT>
                    <a:lnB w="6350">
                      <a:solidFill>
                        <a:srgbClr val="0F284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732337"/>
                  </a:ext>
                </a:extLst>
              </a:tr>
              <a:tr h="335918">
                <a:tc>
                  <a:txBody>
                    <a:bodyPr/>
                    <a:lstStyle/>
                    <a:p>
                      <a:r>
                        <a:rPr lang="fr-FR" sz="1200" b="1" i="1" kern="1200" dirty="0">
                          <a:solidFill>
                            <a:srgbClr val="0F2846"/>
                          </a:solidFill>
                          <a:latin typeface="TT Commons"/>
                          <a:ea typeface="+mn-ea"/>
                          <a:cs typeface="+mn-cs"/>
                        </a:rPr>
                        <a:t>Subvention demandée à la fondation </a:t>
                      </a:r>
                      <a:r>
                        <a:rPr lang="fr-FR" sz="1200" b="1" i="1" kern="1200" dirty="0" err="1">
                          <a:solidFill>
                            <a:srgbClr val="0F2846"/>
                          </a:solidFill>
                          <a:latin typeface="TT Commons"/>
                          <a:ea typeface="+mn-ea"/>
                          <a:cs typeface="+mn-cs"/>
                        </a:rPr>
                        <a:t>Fransylva</a:t>
                      </a:r>
                      <a:endParaRPr lang="fr-FR" sz="1200" b="1" i="1" kern="1200" dirty="0">
                        <a:solidFill>
                          <a:srgbClr val="0F2846"/>
                        </a:solidFill>
                        <a:latin typeface="TT Commons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kern="1200" dirty="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  <a:endParaRPr lang="fr-FR" sz="1400" b="1" kern="1200" dirty="0">
                        <a:solidFill>
                          <a:srgbClr val="0F2846"/>
                        </a:solidFill>
                        <a:latin typeface="TT Commons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420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6010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EA523A43B6244795B1699B620A3B37" ma:contentTypeVersion="15" ma:contentTypeDescription="Crée un document." ma:contentTypeScope="" ma:versionID="bc0ba9cbcfe30ecdcf0dfcdf9be081da">
  <xsd:schema xmlns:xsd="http://www.w3.org/2001/XMLSchema" xmlns:xs="http://www.w3.org/2001/XMLSchema" xmlns:p="http://schemas.microsoft.com/office/2006/metadata/properties" xmlns:ns2="e8ccb64d-982d-4ad5-aee8-babd18a39105" xmlns:ns3="60002579-1890-4f1e-b730-80edde186326" targetNamespace="http://schemas.microsoft.com/office/2006/metadata/properties" ma:root="true" ma:fieldsID="64f92ae60706e75a33500fdea8d4daf7" ns2:_="" ns3:_="">
    <xsd:import namespace="e8ccb64d-982d-4ad5-aee8-babd18a39105"/>
    <xsd:import namespace="60002579-1890-4f1e-b730-80edde1863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ccb64d-982d-4ad5-aee8-babd18a391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d1090b2c-5079-4c1b-ae3e-0f22ffb91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2579-1890-4f1e-b730-80edde18632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7565a48-7421-48db-91d5-47456c0d9a26}" ma:internalName="TaxCatchAll" ma:showField="CatchAllData" ma:web="60002579-1890-4f1e-b730-80edde1863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18FC01-418D-4AC1-B973-ED8408EE2766}"/>
</file>

<file path=customXml/itemProps2.xml><?xml version="1.0" encoding="utf-8"?>
<ds:datastoreItem xmlns:ds="http://schemas.openxmlformats.org/officeDocument/2006/customXml" ds:itemID="{C4337603-6001-4163-ADDC-E9770ED0B1AC}"/>
</file>

<file path=docProps/app.xml><?xml version="1.0" encoding="utf-8"?>
<Properties xmlns="http://schemas.openxmlformats.org/officeDocument/2006/extended-properties" xmlns:vt="http://schemas.openxmlformats.org/officeDocument/2006/docPropsVTypes">
  <TotalTime>3200</TotalTime>
  <Words>298</Words>
  <Application>Microsoft Office PowerPoint</Application>
  <PresentationFormat>Grand écran</PresentationFormat>
  <Paragraphs>51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Merriweather</vt:lpstr>
      <vt:lpstr>TT Commons</vt:lpstr>
      <vt:lpstr>TT Commons Normal</vt:lpstr>
      <vt:lpstr>Wingdings</vt:lpstr>
      <vt:lpstr>Thème Office</vt:lpstr>
      <vt:lpstr>Sous égide de la</vt:lpstr>
      <vt:lpstr>Présentation du projet (1)</vt:lpstr>
      <vt:lpstr>Présentation du projet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Fondation Fransylva</dc:title>
  <dc:creator>Aina Billaudel</dc:creator>
  <cp:lastModifiedBy>Aina Billaudel</cp:lastModifiedBy>
  <cp:revision>169</cp:revision>
  <cp:lastPrinted>2022-03-17T10:59:35Z</cp:lastPrinted>
  <dcterms:created xsi:type="dcterms:W3CDTF">2021-09-15T17:21:37Z</dcterms:created>
  <dcterms:modified xsi:type="dcterms:W3CDTF">2022-11-14T16:50:39Z</dcterms:modified>
</cp:coreProperties>
</file>