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906000" cy="6858000" type="A4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446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propriétaires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0-1 ha</c:v>
                </c:pt>
                <c:pt idx="1">
                  <c:v>1-4 ha</c:v>
                </c:pt>
                <c:pt idx="2">
                  <c:v>4-10 ha</c:v>
                </c:pt>
                <c:pt idx="3">
                  <c:v>10-25 ha</c:v>
                </c:pt>
                <c:pt idx="4">
                  <c:v> &gt; 25 ha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18694</c:v>
                </c:pt>
                <c:pt idx="1">
                  <c:v>2312</c:v>
                </c:pt>
                <c:pt idx="2">
                  <c:v>420</c:v>
                </c:pt>
                <c:pt idx="3">
                  <c:v>168</c:v>
                </c:pt>
                <c:pt idx="4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4-43E3-B4F9-365D20B47BB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surface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0-1 ha</c:v>
                </c:pt>
                <c:pt idx="1">
                  <c:v>1-4 ha</c:v>
                </c:pt>
                <c:pt idx="2">
                  <c:v>4-10 ha</c:v>
                </c:pt>
                <c:pt idx="3">
                  <c:v>10-25 ha</c:v>
                </c:pt>
                <c:pt idx="4">
                  <c:v> &gt; 25 ha 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4478</c:v>
                </c:pt>
                <c:pt idx="1">
                  <c:v>4309</c:v>
                </c:pt>
                <c:pt idx="2">
                  <c:v>2542</c:v>
                </c:pt>
                <c:pt idx="3">
                  <c:v>2741</c:v>
                </c:pt>
                <c:pt idx="4">
                  <c:v>27942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84-43E3-B4F9-365D20B47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962976672"/>
        <c:axId val="-962980480"/>
        <c:axId val="0"/>
      </c:bar3DChart>
      <c:catAx>
        <c:axId val="-96297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962980480"/>
        <c:crosses val="autoZero"/>
        <c:auto val="1"/>
        <c:lblAlgn val="ctr"/>
        <c:lblOffset val="100"/>
        <c:noMultiLvlLbl val="0"/>
      </c:catAx>
      <c:valAx>
        <c:axId val="-96298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962976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44480" y="156600"/>
            <a:ext cx="8305920" cy="178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La filière forêt-bois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dans le Grand Est et en Moselle</a:t>
            </a:r>
            <a:br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4506840" y="5840640"/>
            <a:ext cx="517068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Session Chambre d’agriculture de la  Moselle 14-09-2018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Picture 2"/>
          <p:cNvPicPr/>
          <p:nvPr/>
        </p:nvPicPr>
        <p:blipFill>
          <a:blip r:embed="rId2" cstate="email"/>
          <a:stretch/>
        </p:blipFill>
        <p:spPr>
          <a:xfrm>
            <a:off x="4125960" y="1868040"/>
            <a:ext cx="5228280" cy="3500280"/>
          </a:xfrm>
          <a:prstGeom prst="rect">
            <a:avLst/>
          </a:prstGeom>
          <a:ln w="9360">
            <a:noFill/>
          </a:ln>
        </p:spPr>
      </p:pic>
      <p:pic>
        <p:nvPicPr>
          <p:cNvPr id="79" name="Picture 4"/>
          <p:cNvPicPr/>
          <p:nvPr/>
        </p:nvPicPr>
        <p:blipFill>
          <a:blip r:embed="rId3" cstate="email"/>
          <a:stretch/>
        </p:blipFill>
        <p:spPr>
          <a:xfrm>
            <a:off x="16920" y="4914000"/>
            <a:ext cx="2900520" cy="1942200"/>
          </a:xfrm>
          <a:prstGeom prst="rect">
            <a:avLst/>
          </a:prstGeom>
          <a:ln>
            <a:noFill/>
          </a:ln>
        </p:spPr>
      </p:pic>
      <p:pic>
        <p:nvPicPr>
          <p:cNvPr id="80" name="Picture 6"/>
          <p:cNvPicPr/>
          <p:nvPr/>
        </p:nvPicPr>
        <p:blipFill>
          <a:blip r:embed="rId4" cstate="email"/>
          <a:stretch/>
        </p:blipFill>
        <p:spPr>
          <a:xfrm>
            <a:off x="16920" y="3544200"/>
            <a:ext cx="2501280" cy="1422000"/>
          </a:xfrm>
          <a:prstGeom prst="rect">
            <a:avLst/>
          </a:prstGeom>
          <a:ln>
            <a:noFill/>
          </a:ln>
        </p:spPr>
      </p:pic>
      <p:pic>
        <p:nvPicPr>
          <p:cNvPr id="81" name="Image 80"/>
          <p:cNvPicPr/>
          <p:nvPr/>
        </p:nvPicPr>
        <p:blipFill>
          <a:blip r:embed="rId5" cstate="email"/>
          <a:stretch/>
        </p:blipFill>
        <p:spPr>
          <a:xfrm>
            <a:off x="16920" y="2058840"/>
            <a:ext cx="1925280" cy="148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681120" y="365040"/>
            <a:ext cx="854172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Espace réservé du contenu 3"/>
          <p:cNvPicPr/>
          <p:nvPr/>
        </p:nvPicPr>
        <p:blipFill>
          <a:blip r:embed="rId2" cstate="email"/>
          <a:srcRect/>
          <a:stretch/>
        </p:blipFill>
        <p:spPr>
          <a:xfrm>
            <a:off x="286560" y="405000"/>
            <a:ext cx="9299520" cy="597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00600" y="0"/>
            <a:ext cx="916812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Verdana"/>
              </a:rPr>
              <a:t>L’emploi dans la filière forêt-bois en Moselle</a:t>
            </a:r>
            <a:endParaRPr lang="fr-FR" sz="32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pic>
        <p:nvPicPr>
          <p:cNvPr id="113" name="Espace réservé du contenu 3"/>
          <p:cNvPicPr/>
          <p:nvPr/>
        </p:nvPicPr>
        <p:blipFill>
          <a:blip r:embed="rId2" cstate="email"/>
          <a:stretch/>
        </p:blipFill>
        <p:spPr>
          <a:xfrm>
            <a:off x="360000" y="1352520"/>
            <a:ext cx="9162360" cy="476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681120" y="251640"/>
            <a:ext cx="8541720" cy="151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r>
              <a:rPr lang="fr-FR" sz="58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Prix moyen des bois</a:t>
            </a:r>
            <a:br>
              <a:rPr sz="58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58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aux ventes d'automne</a:t>
            </a:r>
            <a:br>
              <a:rPr sz="5800" b="1" dirty="0">
                <a:solidFill>
                  <a:srgbClr val="00B050"/>
                </a:solidFill>
                <a:latin typeface="Calibri" pitchFamily="34" charset="0"/>
              </a:rPr>
            </a:br>
            <a:endParaRPr lang="fr-FR" sz="5800" b="1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pic>
        <p:nvPicPr>
          <p:cNvPr id="116" name="Espace réservé du contenu 5"/>
          <p:cNvPicPr/>
          <p:nvPr/>
        </p:nvPicPr>
        <p:blipFill>
          <a:blip r:embed="rId2" cstate="email"/>
          <a:stretch/>
        </p:blipFill>
        <p:spPr>
          <a:xfrm>
            <a:off x="428040" y="2304000"/>
            <a:ext cx="4106880" cy="288360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547920" y="1771560"/>
            <a:ext cx="3368880" cy="45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4"/>
              </a:lnSpc>
              <a:spcBef>
                <a:spcPts val="751"/>
              </a:spcBef>
              <a:spcAft>
                <a:spcPts val="374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Pour le chêne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7776720" y="5556960"/>
            <a:ext cx="8971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4"/>
          <p:cNvSpPr/>
          <p:nvPr/>
        </p:nvSpPr>
        <p:spPr>
          <a:xfrm>
            <a:off x="8652960" y="6147360"/>
            <a:ext cx="8974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  <a:spcAft>
                <a:spcPts val="751"/>
              </a:spcAft>
            </a:pPr>
            <a:r>
              <a:rPr lang="fr-FR" sz="1800" b="0" strike="noStrike" spc="-1">
                <a:solidFill>
                  <a:srgbClr val="323232"/>
                </a:solidFill>
                <a:uFill>
                  <a:solidFill>
                    <a:srgbClr val="FFFFFF"/>
                  </a:solidFill>
                </a:uFill>
                <a:latin typeface="Open Sans"/>
                <a:ea typeface="Times New Roman"/>
              </a:rPr>
              <a:t>© ONF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Image 119"/>
          <p:cNvPicPr/>
          <p:nvPr/>
        </p:nvPicPr>
        <p:blipFill>
          <a:blip r:embed="rId3" cstate="email"/>
          <a:stretch/>
        </p:blipFill>
        <p:spPr>
          <a:xfrm>
            <a:off x="4736160" y="2376000"/>
            <a:ext cx="5027400" cy="2806920"/>
          </a:xfrm>
          <a:prstGeom prst="rect">
            <a:avLst/>
          </a:prstGeom>
          <a:ln>
            <a:noFill/>
          </a:ln>
        </p:spPr>
      </p:pic>
      <p:sp>
        <p:nvSpPr>
          <p:cNvPr id="121" name="CustomShape 5"/>
          <p:cNvSpPr/>
          <p:nvPr/>
        </p:nvSpPr>
        <p:spPr>
          <a:xfrm>
            <a:off x="4752000" y="1836360"/>
            <a:ext cx="18716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4"/>
              </a:lnSpc>
              <a:spcBef>
                <a:spcPts val="751"/>
              </a:spcBef>
              <a:spcAft>
                <a:spcPts val="374"/>
              </a:spcAft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Pour le hêtre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681120" y="251640"/>
            <a:ext cx="8541720" cy="151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r>
              <a:rPr lang="fr-FR" sz="58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Prix moyen des bois</a:t>
            </a:r>
            <a:br>
              <a:rPr sz="58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58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aux ventes d'automne</a:t>
            </a:r>
            <a:r>
              <a:rPr lang="fr-F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br>
              <a:rPr dirty="0"/>
            </a:b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7776720" y="5556960"/>
            <a:ext cx="8971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spcAft>
                <a:spcPts val="751"/>
              </a:spcAft>
            </a:pPr>
            <a:r>
              <a:rPr lang="fr-FR" sz="1800" b="0" strike="noStrike" spc="-1">
                <a:solidFill>
                  <a:srgbClr val="323232"/>
                </a:solidFill>
                <a:uFill>
                  <a:solidFill>
                    <a:srgbClr val="FFFFFF"/>
                  </a:solidFill>
                </a:uFill>
                <a:latin typeface="Open Sans"/>
                <a:ea typeface="Times New Roman"/>
              </a:rPr>
              <a:t>© ONF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Image 124"/>
          <p:cNvPicPr/>
          <p:nvPr/>
        </p:nvPicPr>
        <p:blipFill>
          <a:blip r:embed="rId2" cstate="email"/>
          <a:stretch/>
        </p:blipFill>
        <p:spPr>
          <a:xfrm>
            <a:off x="144000" y="2637360"/>
            <a:ext cx="4701960" cy="2545560"/>
          </a:xfrm>
          <a:prstGeom prst="rect">
            <a:avLst/>
          </a:prstGeom>
          <a:ln>
            <a:noFill/>
          </a:ln>
        </p:spPr>
      </p:pic>
      <p:pic>
        <p:nvPicPr>
          <p:cNvPr id="126" name="Image 125"/>
          <p:cNvPicPr/>
          <p:nvPr/>
        </p:nvPicPr>
        <p:blipFill>
          <a:blip r:embed="rId3" cstate="email"/>
          <a:stretch/>
        </p:blipFill>
        <p:spPr>
          <a:xfrm>
            <a:off x="5052960" y="2664000"/>
            <a:ext cx="4588200" cy="2518920"/>
          </a:xfrm>
          <a:prstGeom prst="rect">
            <a:avLst/>
          </a:prstGeo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416496" y="1772816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Résineux bois d’</a:t>
            </a:r>
            <a:r>
              <a:rPr lang="fr-FR" b="1" dirty="0" err="1"/>
              <a:t>oeuvre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025008" y="184482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Résineux bois d’industrie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848544" y="5229200"/>
            <a:ext cx="8674456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r>
              <a:rPr lang="fr-FR" sz="7000" b="1" strike="noStrike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Très faible rentabilité de la production forestière</a:t>
            </a:r>
            <a:br>
              <a:rPr sz="7000" dirty="0">
                <a:latin typeface="Calibri" pitchFamily="34" charset="0"/>
              </a:rPr>
            </a:br>
            <a:endParaRPr lang="fr-FR" sz="7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704528" y="332656"/>
            <a:ext cx="8417880" cy="94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Evolution des cours du bois en € constants - indice 100 en 1980</a:t>
            </a:r>
            <a:endParaRPr lang="fr-FR" sz="2800" b="1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Espace réservé du contenu 5"/>
          <p:cNvPicPr/>
          <p:nvPr/>
        </p:nvPicPr>
        <p:blipFill>
          <a:blip r:embed="rId2" cstate="email"/>
          <a:stretch/>
        </p:blipFill>
        <p:spPr>
          <a:xfrm>
            <a:off x="2072680" y="1556792"/>
            <a:ext cx="5519160" cy="3659760"/>
          </a:xfrm>
          <a:prstGeom prst="rect">
            <a:avLst/>
          </a:prstGeom>
          <a:ln>
            <a:noFill/>
          </a:ln>
        </p:spPr>
      </p:pic>
      <p:sp>
        <p:nvSpPr>
          <p:cNvPr id="131" name="CustomShape 3"/>
          <p:cNvSpPr/>
          <p:nvPr/>
        </p:nvSpPr>
        <p:spPr>
          <a:xfrm>
            <a:off x="1352600" y="5877272"/>
            <a:ext cx="673092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Pendant la même période, le SMIC a été multiplié par 4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Il y a 30 ans, 20 % de la coupe pour réinvestir, aujourd'hui 80 %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7670880" y="6171120"/>
            <a:ext cx="209664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</a:t>
            </a:r>
            <a:r>
              <a:rPr lang="fr-FR" sz="1800" b="0" i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source ONF/RFF, INSEE)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681120" y="525600"/>
            <a:ext cx="85417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r>
              <a:rPr lang="fr-FR" sz="128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Difficultés d'approvisionnements</a:t>
            </a:r>
            <a:br>
              <a:rPr sz="128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128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des scieries de chêne </a:t>
            </a:r>
            <a:br>
              <a:rPr dirty="0"/>
            </a:br>
            <a:endParaRPr lang="fr-F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95560" y="1510200"/>
            <a:ext cx="931248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La récolte annuelle de chêne BO dans le Grand Est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est passée, en 40 ans, de 800.000 à 500.000 m3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Image 8"/>
          <p:cNvPicPr/>
          <p:nvPr/>
        </p:nvPicPr>
        <p:blipFill>
          <a:blip r:embed="rId2" cstate="email"/>
          <a:stretch/>
        </p:blipFill>
        <p:spPr>
          <a:xfrm>
            <a:off x="2343240" y="2363400"/>
            <a:ext cx="5046840" cy="385272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6545520" y="6218280"/>
            <a:ext cx="306252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i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Données EAB GE : récolte de chêne BO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576000" y="648000"/>
            <a:ext cx="3094920" cy="59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5"/>
          <p:cNvSpPr/>
          <p:nvPr/>
        </p:nvSpPr>
        <p:spPr>
          <a:xfrm>
            <a:off x="7416000" y="2808000"/>
            <a:ext cx="215892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Image 138"/>
          <p:cNvPicPr/>
          <p:nvPr/>
        </p:nvPicPr>
        <p:blipFill>
          <a:blip r:embed="rId3" cstate="email"/>
          <a:stretch/>
        </p:blipFill>
        <p:spPr>
          <a:xfrm>
            <a:off x="7907400" y="3096000"/>
            <a:ext cx="1667880" cy="228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681120" y="365040"/>
            <a:ext cx="8952400" cy="14077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r>
              <a:rPr lang="fr-FR" sz="38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Exportation de grumes = </a:t>
            </a:r>
            <a:br>
              <a:rPr sz="38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38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tensions sur le marché </a:t>
            </a:r>
            <a:br>
              <a:rPr sz="3800" b="1" dirty="0">
                <a:solidFill>
                  <a:srgbClr val="00B050"/>
                </a:solidFill>
                <a:latin typeface="Calibri" pitchFamily="34" charset="0"/>
              </a:rPr>
            </a:br>
            <a:endParaRPr lang="fr-FR" sz="3800" b="1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681120" y="2148840"/>
            <a:ext cx="8541720" cy="40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marL="228600" indent="-226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Récolte annuelle BO chêne Grand Est			2016 : 507.000 m3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Consommation des scieries Grand Est 2016		270/280.000 m3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4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Exportation Grand Est 2015					195.000 m3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(hypothèse médiane)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</a:t>
            </a:r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Quantitativement, la situation est durablement tendue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0"/>
            <a:ext cx="885348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br>
              <a:rPr sz="12800" b="1" dirty="0">
                <a:latin typeface="Calibri" pitchFamily="34" charset="0"/>
              </a:rPr>
            </a:br>
            <a:br>
              <a:rPr sz="12800" b="1" dirty="0">
                <a:latin typeface="Calibri" pitchFamily="34" charset="0"/>
              </a:rPr>
            </a:br>
            <a:r>
              <a:rPr lang="fr-FR" sz="1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Les voies d'avenir :</a:t>
            </a:r>
          </a:p>
          <a:p>
            <a:pPr>
              <a:lnSpc>
                <a:spcPct val="100000"/>
              </a:lnSpc>
            </a:pPr>
            <a:br>
              <a:rPr sz="11200"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1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Le contrat stratégique de filière Grand Est </a:t>
            </a:r>
          </a:p>
          <a:p>
            <a:pPr>
              <a:lnSpc>
                <a:spcPct val="100000"/>
              </a:lnSpc>
            </a:pPr>
            <a:r>
              <a:rPr lang="fr-FR" sz="11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Le programme régional de la forêt et du bois </a:t>
            </a:r>
            <a:br>
              <a:rPr dirty="0"/>
            </a:br>
            <a:br>
              <a:rPr dirty="0"/>
            </a:b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693360" y="2191320"/>
            <a:ext cx="854172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11760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1760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200472" y="1700808"/>
            <a:ext cx="9145016" cy="48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Structurer une interprofession forte et reconnue par tous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Gérer durablement la ressource, optimiser sa mobilisation 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et sécuriser les approvisionnements des entreprises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Soutenir et renforcer la compétitivité des acteurs de la filière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Développer les marchés du bois, la valeur ajoutée 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des débouchés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Communiquer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Formation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Image 144"/>
          <p:cNvPicPr/>
          <p:nvPr/>
        </p:nvPicPr>
        <p:blipFill>
          <a:blip r:embed="rId2" cstate="email"/>
          <a:stretch/>
        </p:blipFill>
        <p:spPr>
          <a:xfrm>
            <a:off x="7833320" y="548680"/>
            <a:ext cx="1776960" cy="2689560"/>
          </a:xfrm>
          <a:prstGeom prst="rect">
            <a:avLst/>
          </a:prstGeom>
          <a:ln>
            <a:noFill/>
          </a:ln>
        </p:spPr>
      </p:pic>
      <p:pic>
        <p:nvPicPr>
          <p:cNvPr id="146" name="Image 145"/>
          <p:cNvPicPr/>
          <p:nvPr/>
        </p:nvPicPr>
        <p:blipFill>
          <a:blip r:embed="rId3" cstate="email"/>
          <a:stretch/>
        </p:blipFill>
        <p:spPr>
          <a:xfrm>
            <a:off x="7833320" y="3861048"/>
            <a:ext cx="1871280" cy="262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44488" y="764704"/>
            <a:ext cx="9155880" cy="37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11760"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Diversifier les marchés de la filière bois</a:t>
            </a:r>
            <a:endParaRPr lang="fr-FR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endParaRPr lang="fr-F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1760">
              <a:lnSpc>
                <a:spcPct val="10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Augmenter la part du bois dans la construction (50 % des marchés du bois) dont le bois feuillu (hêtre)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1760">
              <a:lnSpc>
                <a:spcPct val="10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Développer l'emballage bois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1760">
              <a:lnSpc>
                <a:spcPct val="10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Développer le bois énergie en respectant la hiérarchie des usages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1760">
              <a:lnSpc>
                <a:spcPct val="10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Développer l'export de produits finis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681120" y="353520"/>
            <a:ext cx="8541720" cy="67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r>
              <a:rPr lang="fr-FR" sz="14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Transformation</a:t>
            </a:r>
            <a:br>
              <a:rPr dirty="0"/>
            </a:br>
            <a:br>
              <a:rPr dirty="0"/>
            </a:br>
            <a:br>
              <a:rPr dirty="0"/>
            </a:b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501480" y="1268640"/>
            <a:ext cx="8721360" cy="52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33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Investir : </a:t>
            </a:r>
            <a:endParaRPr lang="fr-FR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- Classement mécanique des bois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- Séchage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- Produire les produits plus élaborés que demande le marché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(rabotage, aboutage, collage)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- Informatiser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- Automatiser - Robotiser (usine du futur)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33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Innover </a:t>
            </a:r>
            <a:endParaRPr lang="fr-FR" sz="3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Nouveaux produits, chimie du bois</a:t>
            </a: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1760">
              <a:lnSpc>
                <a:spcPct val="100000"/>
              </a:lnSpc>
              <a:spcBef>
                <a:spcPts val="1001"/>
              </a:spcBef>
            </a:pP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04528" y="332656"/>
            <a:ext cx="8541720" cy="90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475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r>
              <a:rPr lang="fr-FR" sz="58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Une filière forêt-bois d’importance</a:t>
            </a:r>
            <a:br>
              <a:rPr sz="5800" dirty="0">
                <a:latin typeface="Calibri" pitchFamily="34" charset="0"/>
              </a:rPr>
            </a:br>
            <a:endParaRPr lang="fr-FR" sz="5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graphicFrame>
        <p:nvGraphicFramePr>
          <p:cNvPr id="83" name="Table 2"/>
          <p:cNvGraphicFramePr/>
          <p:nvPr/>
        </p:nvGraphicFramePr>
        <p:xfrm>
          <a:off x="849240" y="1045080"/>
          <a:ext cx="8433000" cy="4663440"/>
        </p:xfrm>
        <a:graphic>
          <a:graphicData uri="http://schemas.openxmlformats.org/drawingml/2006/table">
            <a:tbl>
              <a:tblPr/>
              <a:tblGrid>
                <a:gridCol w="140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Filière forêt bois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France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Grand Est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%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Moselle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%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Surface forestière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16, 5 Millions  ha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1,912 Millions ha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11,3 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189 000 ha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9,8 %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Récolte (2016)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38  M m3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 M m3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18 %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846 825 m3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12 %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Nb entreprises 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80 000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9 870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13 %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ND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ND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Nb emplois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440 000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(170 000 cœur de filière)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55 500 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(24 000 cœur de filière)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13 %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1 707 cœur de filière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7 % cœur de filière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Chiffre d’affaire global 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60 Milliards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 Milliards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18 %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ND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ND</a:t>
                      </a:r>
                      <a:endParaRPr lang="fr-F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2"/>
          <p:cNvSpPr/>
          <p:nvPr/>
        </p:nvSpPr>
        <p:spPr>
          <a:xfrm>
            <a:off x="681120" y="1825560"/>
            <a:ext cx="8541720" cy="309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Adapter le label UE 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Développer les contrats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Changer habitudes et normes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760">
              <a:lnSpc>
                <a:spcPct val="10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Mettre en place des circuits d'approvisionnement 	concertés et durables  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1760">
              <a:lnSpc>
                <a:spcPct val="10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1760">
              <a:lnSpc>
                <a:spcPct val="10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1760">
              <a:lnSpc>
                <a:spcPct val="10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Image 7"/>
          <p:cNvPicPr/>
          <p:nvPr/>
        </p:nvPicPr>
        <p:blipFill>
          <a:blip r:embed="rId2" cstate="email"/>
          <a:stretch/>
        </p:blipFill>
        <p:spPr>
          <a:xfrm>
            <a:off x="3456000" y="4682520"/>
            <a:ext cx="3056400" cy="1725120"/>
          </a:xfrm>
          <a:prstGeom prst="rect">
            <a:avLst/>
          </a:prstGeom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568624" y="76470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  <a:latin typeface="Calibri" pitchFamily="34" charset="0"/>
              </a:rPr>
              <a:t>Sécuriser les approvisionnements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88000" y="792000"/>
            <a:ext cx="8541720" cy="90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r>
              <a:rPr lang="fr-FR" sz="14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Production</a:t>
            </a:r>
            <a:br>
              <a:rPr dirty="0"/>
            </a:br>
            <a:br>
              <a:rPr dirty="0"/>
            </a:br>
            <a:br>
              <a:rPr dirty="0"/>
            </a:b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632520" y="1484784"/>
            <a:ext cx="8541720" cy="46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8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Récolter davantage notamment en petite forêt privée 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440">
              <a:lnSpc>
                <a:spcPct val="10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-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Réduire le gibier 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440">
              <a:lnSpc>
                <a:spcPct val="10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-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Assurer le renouvellement des peuplements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440">
              <a:lnSpc>
                <a:spcPct val="10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-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Former, informer les propriétaires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Image 8"/>
          <p:cNvPicPr/>
          <p:nvPr/>
        </p:nvPicPr>
        <p:blipFill>
          <a:blip r:embed="rId2" cstate="email"/>
          <a:stretch/>
        </p:blipFill>
        <p:spPr>
          <a:xfrm>
            <a:off x="1008000" y="4189680"/>
            <a:ext cx="3212640" cy="2073960"/>
          </a:xfrm>
          <a:prstGeom prst="rect">
            <a:avLst/>
          </a:prstGeom>
          <a:ln>
            <a:noFill/>
          </a:ln>
        </p:spPr>
      </p:pic>
      <p:pic>
        <p:nvPicPr>
          <p:cNvPr id="8" name="Picture 5"/>
          <p:cNvPicPr/>
          <p:nvPr/>
        </p:nvPicPr>
        <p:blipFill>
          <a:blip r:embed="rId3" cstate="email"/>
          <a:stretch/>
        </p:blipFill>
        <p:spPr>
          <a:xfrm>
            <a:off x="5961112" y="3789040"/>
            <a:ext cx="3094920" cy="254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440000" y="504000"/>
            <a:ext cx="6695280" cy="84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2400" b="1" i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Le programme régional</a:t>
            </a:r>
            <a:endParaRPr lang="fr-FR" sz="2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2400" b="1" i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Valorisation du Bois et Territoire des Chambres du Grand Est</a:t>
            </a:r>
            <a:endParaRPr lang="fr-FR" sz="2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83400" y="1944000"/>
            <a:ext cx="8831880" cy="31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Il s’articule principalement autour de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cinq axes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déclinés en 8 Actions de développement forestier (ADF)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et un axe transversal de coordination et de valorisation des actions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Il couvre la période 2018-2024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soit 7 années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2"/>
          <p:cNvPicPr/>
          <p:nvPr/>
        </p:nvPicPr>
        <p:blipFill>
          <a:blip r:embed="rId2" cstate="email"/>
          <a:stretch/>
        </p:blipFill>
        <p:spPr>
          <a:xfrm>
            <a:off x="5147640" y="4176000"/>
            <a:ext cx="4283640" cy="2517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99640" y="404640"/>
            <a:ext cx="63356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Le service commun « Valorisation du Bois et Territoires »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8000" y="1392120"/>
            <a:ext cx="784764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6 Chambres (54,55,57,88, Alsace et Chambre régionale d’agriculture)  le constituent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Près de 30 collaborateurs représentant 15,5 ETP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	dont 1 chef de service (Chambre régionale)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Un programme partenarial : CRPF, COFOR, propriétaires, opérateurs économiques etc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Picture 2"/>
          <p:cNvPicPr/>
          <p:nvPr/>
        </p:nvPicPr>
        <p:blipFill>
          <a:blip r:embed="rId2" cstate="email"/>
          <a:stretch/>
        </p:blipFill>
        <p:spPr>
          <a:xfrm>
            <a:off x="720000" y="4576320"/>
            <a:ext cx="2279160" cy="1708920"/>
          </a:xfrm>
          <a:prstGeom prst="rect">
            <a:avLst/>
          </a:prstGeom>
          <a:ln>
            <a:noFill/>
          </a:ln>
        </p:spPr>
      </p:pic>
      <p:pic>
        <p:nvPicPr>
          <p:cNvPr id="162" name="Picture 4"/>
          <p:cNvPicPr/>
          <p:nvPr/>
        </p:nvPicPr>
        <p:blipFill>
          <a:blip r:embed="rId3" cstate="email"/>
          <a:stretch/>
        </p:blipFill>
        <p:spPr>
          <a:xfrm>
            <a:off x="6192360" y="4576320"/>
            <a:ext cx="3095280" cy="1736280"/>
          </a:xfrm>
          <a:prstGeom prst="rect">
            <a:avLst/>
          </a:prstGeom>
          <a:ln>
            <a:noFill/>
          </a:ln>
        </p:spPr>
      </p:pic>
      <p:pic>
        <p:nvPicPr>
          <p:cNvPr id="163" name="Picture 8"/>
          <p:cNvPicPr/>
          <p:nvPr/>
        </p:nvPicPr>
        <p:blipFill>
          <a:blip r:embed="rId4" cstate="email"/>
          <a:stretch/>
        </p:blipFill>
        <p:spPr>
          <a:xfrm>
            <a:off x="3312000" y="4432320"/>
            <a:ext cx="2663280" cy="204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60000" y="1217160"/>
            <a:ext cx="6983640" cy="551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1080" indent="-17964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En lien avec les opérateurs économiques , mise en œuvre d’actions en faveur des petites forêts privées sans PSG :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8280" lvl="1" indent="-17964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animations territoriales pour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la mobilisation,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8280" lvl="1" indent="-17964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la réalisation de chantiers groupés,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38280" lvl="1" indent="-17964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le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renouvellement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de la ressource, la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desserte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</a:t>
            </a:r>
            <a:r>
              <a:rPr lang="fr-FR" sz="20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7964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L’appui à la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structuration du foncier 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forestier,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7964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La promotion du Bois matériau et du Bois énergie,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7964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La promotion de l’agroforesterie,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1080" indent="-179640">
              <a:lnSpc>
                <a:spcPct val="100000"/>
              </a:lnSpc>
              <a:buClr>
                <a:srgbClr val="000000"/>
              </a:buClr>
              <a:buFont typeface="Times New Roman"/>
              <a:buChar char="-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La mise œuvre d'actions de 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conseil et de formation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auprès des propriétaires forestiers et des agriculteurs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-216000" y="188640"/>
            <a:ext cx="10583640" cy="97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2400" b="1" i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Le programme régional </a:t>
            </a:r>
            <a:endParaRPr lang="fr-FR" sz="2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2400" b="1" i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Valorisation du Bois et Territoire</a:t>
            </a:r>
            <a:endParaRPr lang="fr-FR" sz="2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Image 3"/>
          <p:cNvPicPr/>
          <p:nvPr/>
        </p:nvPicPr>
        <p:blipFill>
          <a:blip r:embed="rId2" cstate="email"/>
          <a:stretch/>
        </p:blipFill>
        <p:spPr>
          <a:xfrm>
            <a:off x="7332480" y="1656000"/>
            <a:ext cx="2459160" cy="1988280"/>
          </a:xfrm>
          <a:prstGeom prst="rect">
            <a:avLst/>
          </a:prstGeom>
          <a:ln w="9360">
            <a:noFill/>
          </a:ln>
        </p:spPr>
      </p:pic>
      <p:pic>
        <p:nvPicPr>
          <p:cNvPr id="167" name="Image 6"/>
          <p:cNvPicPr/>
          <p:nvPr/>
        </p:nvPicPr>
        <p:blipFill>
          <a:blip r:embed="rId3" cstate="email"/>
          <a:stretch/>
        </p:blipFill>
        <p:spPr>
          <a:xfrm>
            <a:off x="7416000" y="4752000"/>
            <a:ext cx="2363040" cy="17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6896" y="1340768"/>
            <a:ext cx="5889104" cy="512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CustomShape 1"/>
          <p:cNvSpPr/>
          <p:nvPr/>
        </p:nvSpPr>
        <p:spPr>
          <a:xfrm>
            <a:off x="1136576" y="188640"/>
            <a:ext cx="7487640" cy="1402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fr-FR" sz="2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L’action de Simon WEISS – conseiller forestier de la chambre d’agriculture de Moselle</a:t>
            </a:r>
            <a:endParaRPr lang="fr-FR" sz="2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200472" y="1844824"/>
            <a:ext cx="6105128" cy="3384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fr-F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Sur un territoire donné avec des enjeux identifiés </a:t>
            </a:r>
          </a:p>
          <a:p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fr-FR" sz="2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le Pays de </a:t>
            </a:r>
            <a:r>
              <a:rPr lang="fr-FR" sz="24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Bitche</a:t>
            </a:r>
            <a:endParaRPr lang="fr-FR" sz="24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fr-F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Foncier </a:t>
            </a: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forestier</a:t>
            </a:r>
          </a:p>
          <a:p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Tx/>
              <a:buChar char="-"/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Mobilisation du bois</a:t>
            </a:r>
          </a:p>
          <a:p>
            <a:pPr>
              <a:buFontTx/>
              <a:buChar char="-"/>
            </a:pPr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Tx/>
              <a:buChar char="-"/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Desserte </a:t>
            </a:r>
          </a:p>
          <a:p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Tx/>
              <a:buChar char="-"/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Conseil et information </a:t>
            </a:r>
          </a:p>
          <a:p>
            <a:pPr>
              <a:buFontTx/>
              <a:buChar char="-"/>
            </a:pPr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aux propriétaires forestiers</a:t>
            </a:r>
          </a:p>
          <a:p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07181" y="1916832"/>
            <a:ext cx="16988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365040"/>
            <a:ext cx="902412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Moselle quatrième département le plus boisé du Grand Est</a:t>
            </a:r>
            <a:endParaRPr lang="fr-FR" sz="32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2"/>
          <p:cNvPicPr/>
          <p:nvPr/>
        </p:nvPicPr>
        <p:blipFill>
          <a:blip r:embed="rId2" cstate="email"/>
          <a:stretch/>
        </p:blipFill>
        <p:spPr>
          <a:xfrm>
            <a:off x="158400" y="2009160"/>
            <a:ext cx="9401400" cy="3344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/>
          <p:nvPr/>
        </p:nvPicPr>
        <p:blipFill>
          <a:blip r:embed="rId2" cstate="email"/>
          <a:stretch/>
        </p:blipFill>
        <p:spPr>
          <a:xfrm>
            <a:off x="360000" y="1008000"/>
            <a:ext cx="9560880" cy="5131800"/>
          </a:xfrm>
          <a:prstGeom prst="rect">
            <a:avLst/>
          </a:prstGeom>
          <a:ln w="9360"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-360000" y="360000"/>
            <a:ext cx="873684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Propriétaires forestiers en Moselle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27320" y="399960"/>
            <a:ext cx="9201240" cy="132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r>
              <a:rPr lang="fr-FR" sz="3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En Moselle, les propriétaires possédant plus de 4 ha</a:t>
            </a:r>
            <a:br>
              <a:rPr b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3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représentent  4 % des propriétaires et 79 % de la surface </a:t>
            </a:r>
            <a:br>
              <a:rPr b="1" dirty="0">
                <a:solidFill>
                  <a:srgbClr val="00B050"/>
                </a:solidFill>
                <a:latin typeface="Calibri" pitchFamily="34" charset="0"/>
              </a:rPr>
            </a:br>
            <a:endParaRPr lang="fr-FR" sz="3600" b="1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681120" y="1825560"/>
            <a:ext cx="854172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" name="Graphique 3"/>
          <p:cNvGraphicFramePr/>
          <p:nvPr/>
        </p:nvGraphicFramePr>
        <p:xfrm>
          <a:off x="1496616" y="2060848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265368" y="522920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Données cadastre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97"/>
          <p:cNvPicPr/>
          <p:nvPr/>
        </p:nvPicPr>
        <p:blipFill>
          <a:blip r:embed="rId2" cstate="email"/>
          <a:stretch/>
        </p:blipFill>
        <p:spPr>
          <a:xfrm>
            <a:off x="1459080" y="360000"/>
            <a:ext cx="7035840" cy="638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3600" y="510120"/>
            <a:ext cx="918252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47500" lnSpcReduction="20000"/>
          </a:bodyPr>
          <a:lstStyle/>
          <a:p>
            <a:pPr algn="ctr">
              <a:lnSpc>
                <a:spcPct val="100000"/>
              </a:lnSpc>
            </a:pPr>
            <a:br/>
            <a:br/>
            <a:br/>
            <a:br/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0" y="332656"/>
            <a:ext cx="9705528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Dans le Grand Est, la Moselle est le  3 </a:t>
            </a:r>
            <a:r>
              <a:rPr lang="fr-FR" sz="3200" b="1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ème</a:t>
            </a:r>
            <a:r>
              <a:rPr lang="fr-FR" sz="3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Calibri"/>
              </a:rPr>
              <a:t> département producteur de bois </a:t>
            </a:r>
            <a:endParaRPr lang="fr-FR" sz="3200" b="1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1064568" y="4653136"/>
            <a:ext cx="775224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mais seulement 72.000 m3 de production de sciage en Moselle 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Image 102"/>
          <p:cNvPicPr/>
          <p:nvPr/>
        </p:nvPicPr>
        <p:blipFill>
          <a:blip r:embed="rId2" cstate="email"/>
          <a:stretch/>
        </p:blipFill>
        <p:spPr>
          <a:xfrm>
            <a:off x="3368824" y="5157192"/>
            <a:ext cx="2612160" cy="146556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64568" y="2204864"/>
          <a:ext cx="6603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Moselle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Grand 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Bois Œuvre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Bois Industrie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Bois 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Récolte m3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846 525</a:t>
                      </a:r>
                      <a:r>
                        <a:rPr lang="fr-FR" baseline="0" dirty="0"/>
                        <a:t> m3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7 009 000</a:t>
                      </a:r>
                      <a:r>
                        <a:rPr lang="fr-FR" baseline="0" dirty="0"/>
                        <a:t> m3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704528" y="188640"/>
            <a:ext cx="8541720" cy="9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r>
              <a:rPr lang="fr-FR" sz="3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Feuillus et résineux</a:t>
            </a:r>
            <a:endParaRPr lang="fr-F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817200" y="5429160"/>
            <a:ext cx="8685000" cy="94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0360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FRANCE 		16, 5 M ha, 72 % feuillus,      440.000 emplois, importe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360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ALLEMAGNE		11    M ha, 75 % résineux, 1.500.000 emplois, exporte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88502" y="1268760"/>
          <a:ext cx="8928996" cy="377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9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 Surface forestière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M3/ha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 récolte 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% sciage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906">
                <a:tc rowSpan="2">
                  <a:txBody>
                    <a:bodyPr/>
                    <a:lstStyle/>
                    <a:p>
                      <a:r>
                        <a:rPr lang="fr-FR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Feuillu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63</a:t>
                      </a:r>
                      <a:r>
                        <a:rPr lang="fr-FR" baseline="0" dirty="0"/>
                        <a:t> % 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90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Résineux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</a:t>
                      </a:r>
                      <a:r>
                        <a:rPr lang="fr-FR" baseline="0" dirty="0"/>
                        <a:t> %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906">
                <a:tc rowSpan="2">
                  <a:txBody>
                    <a:bodyPr/>
                    <a:lstStyle/>
                    <a:p>
                      <a:r>
                        <a:rPr lang="fr-FR" dirty="0"/>
                        <a:t>Grand 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Feuillu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79 %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46</a:t>
                      </a:r>
                      <a:r>
                        <a:rPr lang="fr-FR" baseline="0" dirty="0"/>
                        <a:t>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90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Résineux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21 %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906">
                <a:tc rowSpan="2">
                  <a:txBody>
                    <a:bodyPr/>
                    <a:lstStyle/>
                    <a:p>
                      <a:r>
                        <a:rPr lang="fr-FR" dirty="0"/>
                        <a:t>Moselle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Feuillu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79 %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  <a:r>
                        <a:rPr lang="fr-FR" baseline="0" dirty="0"/>
                        <a:t>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90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Résineux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21 %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95360" y="399960"/>
            <a:ext cx="8993880" cy="61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L'industrie de 1ère transformation dans le Grand Est </a:t>
            </a:r>
            <a:endParaRPr lang="fr-FR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Image 3"/>
          <p:cNvPicPr/>
          <p:nvPr/>
        </p:nvPicPr>
        <p:blipFill>
          <a:blip r:embed="rId2" cstate="email"/>
          <a:stretch/>
        </p:blipFill>
        <p:spPr>
          <a:xfrm>
            <a:off x="279360" y="896400"/>
            <a:ext cx="6890040" cy="544860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7884720" y="5948640"/>
            <a:ext cx="201924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source : Philippe Laden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54823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CRPF GE - 07-2017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748</Words>
  <Application>Microsoft Office PowerPoint</Application>
  <PresentationFormat>Format A4 (210 x 297 mm)</PresentationFormat>
  <Paragraphs>234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</vt:lpstr>
      <vt:lpstr>Calibri</vt:lpstr>
      <vt:lpstr>DejaVu Sans</vt:lpstr>
      <vt:lpstr>Open Sans</vt:lpstr>
      <vt:lpstr>Symbol</vt:lpstr>
      <vt:lpstr>Times New Roman</vt:lpstr>
      <vt:lpstr>Verdana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filière forêt-bois dans le Grand Est et en Meuse</dc:title>
  <dc:creator>Titou</dc:creator>
  <cp:lastModifiedBy>FPF</cp:lastModifiedBy>
  <cp:revision>143</cp:revision>
  <cp:lastPrinted>2018-06-14T09:20:19Z</cp:lastPrinted>
  <dcterms:created xsi:type="dcterms:W3CDTF">2018-06-14T09:03:06Z</dcterms:created>
  <dcterms:modified xsi:type="dcterms:W3CDTF">2018-11-23T09:08:54Z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Format A4 (210 x 297 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